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80" r:id="rId4"/>
    <p:sldMasterId id="214748368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da0ad0bc68_0_0:notes"/>
          <p:cNvSpPr txBox="1"/>
          <p:nvPr>
            <p:ph idx="1" type="body"/>
          </p:nvPr>
        </p:nvSpPr>
        <p:spPr>
          <a:xfrm>
            <a:off x="685583" y="4400004"/>
            <a:ext cx="5486700" cy="36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2da0ad0bc68_0_0:notes"/>
          <p:cNvSpPr/>
          <p:nvPr>
            <p:ph idx="2" type="sldImg"/>
          </p:nvPr>
        </p:nvSpPr>
        <p:spPr>
          <a:xfrm>
            <a:off x="2271659" y="1143642"/>
            <a:ext cx="23148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f46f7e0748_0_2:notes"/>
          <p:cNvSpPr txBox="1"/>
          <p:nvPr>
            <p:ph idx="1" type="body"/>
          </p:nvPr>
        </p:nvSpPr>
        <p:spPr>
          <a:xfrm>
            <a:off x="685583" y="4400004"/>
            <a:ext cx="5486700" cy="36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2f46f7e0748_0_2:notes"/>
          <p:cNvSpPr/>
          <p:nvPr>
            <p:ph idx="2" type="sldImg"/>
          </p:nvPr>
        </p:nvSpPr>
        <p:spPr>
          <a:xfrm>
            <a:off x="2271659" y="1143642"/>
            <a:ext cx="23148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da0ad0bc68_0_919:notes"/>
          <p:cNvSpPr txBox="1"/>
          <p:nvPr>
            <p:ph idx="1" type="body"/>
          </p:nvPr>
        </p:nvSpPr>
        <p:spPr>
          <a:xfrm>
            <a:off x="685583" y="4400004"/>
            <a:ext cx="5486700" cy="36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2da0ad0bc68_0_919:notes"/>
          <p:cNvSpPr/>
          <p:nvPr>
            <p:ph idx="2" type="sldImg"/>
          </p:nvPr>
        </p:nvSpPr>
        <p:spPr>
          <a:xfrm>
            <a:off x="2271659" y="1143642"/>
            <a:ext cx="23148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f46f7e0748_0_152:notes"/>
          <p:cNvSpPr txBox="1"/>
          <p:nvPr>
            <p:ph idx="1" type="body"/>
          </p:nvPr>
        </p:nvSpPr>
        <p:spPr>
          <a:xfrm>
            <a:off x="685583" y="4400004"/>
            <a:ext cx="5486700" cy="36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2f46f7e0748_0_152:notes"/>
          <p:cNvSpPr/>
          <p:nvPr>
            <p:ph idx="2" type="sldImg"/>
          </p:nvPr>
        </p:nvSpPr>
        <p:spPr>
          <a:xfrm>
            <a:off x="2271659" y="1143642"/>
            <a:ext cx="23148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da0ad0bc68_0_445:notes"/>
          <p:cNvSpPr txBox="1"/>
          <p:nvPr>
            <p:ph idx="1" type="body"/>
          </p:nvPr>
        </p:nvSpPr>
        <p:spPr>
          <a:xfrm>
            <a:off x="685583" y="4400004"/>
            <a:ext cx="5486700" cy="36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2da0ad0bc68_0_445:notes"/>
          <p:cNvSpPr/>
          <p:nvPr>
            <p:ph idx="2" type="sldImg"/>
          </p:nvPr>
        </p:nvSpPr>
        <p:spPr>
          <a:xfrm>
            <a:off x="2271659" y="1143642"/>
            <a:ext cx="23148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dbbb3fa61c_1_2:notes"/>
          <p:cNvSpPr txBox="1"/>
          <p:nvPr>
            <p:ph idx="1" type="body"/>
          </p:nvPr>
        </p:nvSpPr>
        <p:spPr>
          <a:xfrm>
            <a:off x="685583" y="4400004"/>
            <a:ext cx="5486700" cy="36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g2dbbb3fa61c_1_2:notes"/>
          <p:cNvSpPr/>
          <p:nvPr>
            <p:ph idx="2" type="sldImg"/>
          </p:nvPr>
        </p:nvSpPr>
        <p:spPr>
          <a:xfrm>
            <a:off x="2271659" y="1143642"/>
            <a:ext cx="23148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f51876444a_0_0:notes"/>
          <p:cNvSpPr txBox="1"/>
          <p:nvPr>
            <p:ph idx="1" type="body"/>
          </p:nvPr>
        </p:nvSpPr>
        <p:spPr>
          <a:xfrm>
            <a:off x="685583" y="4400004"/>
            <a:ext cx="5486700" cy="36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2f51876444a_0_0:notes"/>
          <p:cNvSpPr/>
          <p:nvPr>
            <p:ph idx="2" type="sldImg"/>
          </p:nvPr>
        </p:nvSpPr>
        <p:spPr>
          <a:xfrm>
            <a:off x="2271659" y="1143642"/>
            <a:ext cx="2314800" cy="308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7.png"/><Relationship Id="rId3" Type="http://schemas.openxmlformats.org/officeDocument/2006/relationships/image" Target="../media/image1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">
  <p:cSld name="Титульный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380262" y="3454092"/>
            <a:ext cx="4912200" cy="1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800"/>
              <a:buNone/>
              <a:defRPr b="0" i="0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1200"/>
              </a:spcBef>
              <a:spcAft>
                <a:spcPts val="120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380262" y="2170373"/>
            <a:ext cx="4912200" cy="11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7290080" y="4669823"/>
            <a:ext cx="1473600" cy="1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-228600" lvl="0" marL="45720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b="0" i="0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1200"/>
              </a:spcBef>
              <a:spcAft>
                <a:spcPts val="1200"/>
              </a:spcAft>
              <a:buSzPts val="1400"/>
              <a:buNone/>
              <a:defRPr/>
            </a:lvl9pPr>
          </a:lstStyle>
          <a:p/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368696"/>
            <a:ext cx="1264938" cy="4505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" name="Google Shape;55;p13"/>
          <p:cNvGrpSpPr/>
          <p:nvPr/>
        </p:nvGrpSpPr>
        <p:grpSpPr>
          <a:xfrm>
            <a:off x="3421017" y="4553391"/>
            <a:ext cx="1378979" cy="291963"/>
            <a:chOff x="2248081" y="8920450"/>
            <a:chExt cx="3032056" cy="641959"/>
          </a:xfrm>
        </p:grpSpPr>
        <p:sp>
          <p:nvSpPr>
            <p:cNvPr id="56" name="Google Shape;56;p13"/>
            <p:cNvSpPr/>
            <p:nvPr/>
          </p:nvSpPr>
          <p:spPr>
            <a:xfrm>
              <a:off x="3680837" y="8958986"/>
              <a:ext cx="1599300" cy="55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54285"/>
                </a:lnSpc>
                <a:spcBef>
                  <a:spcPts val="0"/>
                </a:spcBef>
                <a:spcAft>
                  <a:spcPts val="0"/>
                </a:spcAft>
                <a:buClr>
                  <a:srgbClr val="5A677C"/>
                </a:buClr>
                <a:buSzPts val="600"/>
                <a:buFont typeface="Verdana"/>
                <a:buNone/>
              </a:pPr>
              <a:r>
                <a:rPr lang="ru" sz="600">
                  <a:solidFill>
                    <a:srgbClr val="5A677C"/>
                  </a:solidFill>
                  <a:latin typeface="Verdana"/>
                  <a:ea typeface="Verdana"/>
                  <a:cs typeface="Verdana"/>
                  <a:sym typeface="Verdana"/>
                </a:rPr>
                <a:t>Резидент «Сколково»</a:t>
              </a:r>
              <a:endParaRPr sz="600"/>
            </a:p>
          </p:txBody>
        </p:sp>
        <p:pic>
          <p:nvPicPr>
            <p:cNvPr id="57" name="Google Shape;57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48081" y="8920450"/>
              <a:ext cx="833808" cy="64195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8" name="Google Shape;58;p13"/>
            <p:cNvCxnSpPr/>
            <p:nvPr/>
          </p:nvCxnSpPr>
          <p:spPr>
            <a:xfrm rot="10800000">
              <a:off x="3403718" y="8964491"/>
              <a:ext cx="0" cy="54150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9" name="Google Shape;59;p13"/>
          <p:cNvGrpSpPr/>
          <p:nvPr/>
        </p:nvGrpSpPr>
        <p:grpSpPr>
          <a:xfrm>
            <a:off x="379759" y="4577640"/>
            <a:ext cx="2585932" cy="263348"/>
            <a:chOff x="1161730" y="5988571"/>
            <a:chExt cx="5685867" cy="579042"/>
          </a:xfrm>
        </p:grpSpPr>
        <p:pic>
          <p:nvPicPr>
            <p:cNvPr id="60" name="Google Shape;60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61730" y="6026053"/>
              <a:ext cx="1275065" cy="5415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" name="Google Shape;61;p13"/>
            <p:cNvSpPr/>
            <p:nvPr/>
          </p:nvSpPr>
          <p:spPr>
            <a:xfrm>
              <a:off x="3112897" y="5988571"/>
              <a:ext cx="3734700" cy="5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54285"/>
                </a:lnSpc>
                <a:spcBef>
                  <a:spcPts val="0"/>
                </a:spcBef>
                <a:spcAft>
                  <a:spcPts val="0"/>
                </a:spcAft>
                <a:buClr>
                  <a:srgbClr val="5A677C"/>
                </a:buClr>
                <a:buSzPts val="600"/>
                <a:buFont typeface="Verdana"/>
                <a:buNone/>
              </a:pPr>
              <a:r>
                <a:rPr lang="ru" sz="600">
                  <a:solidFill>
                    <a:srgbClr val="5A677C"/>
                  </a:solidFill>
                  <a:latin typeface="Verdana"/>
                  <a:ea typeface="Verdana"/>
                  <a:cs typeface="Verdana"/>
                  <a:sym typeface="Verdana"/>
                </a:rPr>
                <a:t>Сертификация по международному стандарту безопасности PCI DSS</a:t>
              </a:r>
              <a:endParaRPr sz="600"/>
            </a:p>
          </p:txBody>
        </p:sp>
        <p:cxnSp>
          <p:nvCxnSpPr>
            <p:cNvPr id="62" name="Google Shape;62;p13"/>
            <p:cNvCxnSpPr/>
            <p:nvPr/>
          </p:nvCxnSpPr>
          <p:spPr>
            <a:xfrm rot="10800000">
              <a:off x="2814159" y="5994818"/>
              <a:ext cx="0" cy="54150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ростой слайд">
  <p:cSld name="Простой слайд">
    <p:bg>
      <p:bgPr>
        <a:solidFill>
          <a:schemeClr val="dk2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71" name="Google Shape;71;p15"/>
          <p:cNvSpPr txBox="1"/>
          <p:nvPr>
            <p:ph type="title"/>
          </p:nvPr>
        </p:nvSpPr>
        <p:spPr>
          <a:xfrm>
            <a:off x="380263" y="492401"/>
            <a:ext cx="83835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72" name="Google Shape;7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">
  <p:cSld name="Титульный">
    <p:bg>
      <p:bgPr>
        <a:solidFill>
          <a:schemeClr val="l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80262" y="3454092"/>
            <a:ext cx="4912200" cy="1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type="title"/>
          </p:nvPr>
        </p:nvSpPr>
        <p:spPr>
          <a:xfrm>
            <a:off x="380262" y="2170373"/>
            <a:ext cx="4912200" cy="11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4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2" type="body"/>
          </p:nvPr>
        </p:nvSpPr>
        <p:spPr>
          <a:xfrm>
            <a:off x="7290080" y="4669823"/>
            <a:ext cx="1473600" cy="1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-228600" lvl="0" marL="457200" rtl="0" algn="r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77" name="Google Shape;77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368696"/>
            <a:ext cx="1264938" cy="4505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8" name="Google Shape;78;p16"/>
          <p:cNvGrpSpPr/>
          <p:nvPr/>
        </p:nvGrpSpPr>
        <p:grpSpPr>
          <a:xfrm>
            <a:off x="3421017" y="4553391"/>
            <a:ext cx="1378979" cy="291963"/>
            <a:chOff x="2248081" y="8920450"/>
            <a:chExt cx="3032056" cy="641959"/>
          </a:xfrm>
        </p:grpSpPr>
        <p:sp>
          <p:nvSpPr>
            <p:cNvPr id="79" name="Google Shape;79;p16"/>
            <p:cNvSpPr/>
            <p:nvPr/>
          </p:nvSpPr>
          <p:spPr>
            <a:xfrm>
              <a:off x="3680837" y="8958986"/>
              <a:ext cx="1599300" cy="55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54285"/>
                </a:lnSpc>
                <a:spcBef>
                  <a:spcPts val="0"/>
                </a:spcBef>
                <a:spcAft>
                  <a:spcPts val="0"/>
                </a:spcAft>
                <a:buClr>
                  <a:srgbClr val="5A677C"/>
                </a:buClr>
                <a:buSzPts val="600"/>
                <a:buFont typeface="Verdana"/>
                <a:buNone/>
              </a:pPr>
              <a:r>
                <a:rPr lang="ru" sz="600">
                  <a:solidFill>
                    <a:srgbClr val="5A677C"/>
                  </a:solidFill>
                  <a:latin typeface="Verdana"/>
                  <a:ea typeface="Verdana"/>
                  <a:cs typeface="Verdana"/>
                  <a:sym typeface="Verdana"/>
                </a:rPr>
                <a:t>Резидент «Сколково»</a:t>
              </a:r>
              <a:endParaRPr sz="600"/>
            </a:p>
          </p:txBody>
        </p:sp>
        <p:pic>
          <p:nvPicPr>
            <p:cNvPr id="80" name="Google Shape;80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48081" y="8920450"/>
              <a:ext cx="833808" cy="64195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1" name="Google Shape;81;p16"/>
            <p:cNvCxnSpPr/>
            <p:nvPr/>
          </p:nvCxnSpPr>
          <p:spPr>
            <a:xfrm rot="10800000">
              <a:off x="3403718" y="8964491"/>
              <a:ext cx="0" cy="54150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2" name="Google Shape;82;p16"/>
          <p:cNvGrpSpPr/>
          <p:nvPr/>
        </p:nvGrpSpPr>
        <p:grpSpPr>
          <a:xfrm>
            <a:off x="379759" y="4577640"/>
            <a:ext cx="2585932" cy="263348"/>
            <a:chOff x="1161730" y="5988571"/>
            <a:chExt cx="5685867" cy="579042"/>
          </a:xfrm>
        </p:grpSpPr>
        <p:pic>
          <p:nvPicPr>
            <p:cNvPr id="83" name="Google Shape;83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61730" y="6026053"/>
              <a:ext cx="1275065" cy="5415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" name="Google Shape;84;p16"/>
            <p:cNvSpPr/>
            <p:nvPr/>
          </p:nvSpPr>
          <p:spPr>
            <a:xfrm>
              <a:off x="3112897" y="5988571"/>
              <a:ext cx="3734700" cy="5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54285"/>
                </a:lnSpc>
                <a:spcBef>
                  <a:spcPts val="0"/>
                </a:spcBef>
                <a:spcAft>
                  <a:spcPts val="0"/>
                </a:spcAft>
                <a:buClr>
                  <a:srgbClr val="5A677C"/>
                </a:buClr>
                <a:buSzPts val="600"/>
                <a:buFont typeface="Verdana"/>
                <a:buNone/>
              </a:pPr>
              <a:r>
                <a:rPr lang="ru" sz="600">
                  <a:solidFill>
                    <a:srgbClr val="5A677C"/>
                  </a:solidFill>
                  <a:latin typeface="Verdana"/>
                  <a:ea typeface="Verdana"/>
                  <a:cs typeface="Verdana"/>
                  <a:sym typeface="Verdana"/>
                </a:rPr>
                <a:t>Сертификация по международному стандарту безопасности PCI DSS</a:t>
              </a:r>
              <a:endParaRPr sz="600"/>
            </a:p>
          </p:txBody>
        </p:sp>
        <p:cxnSp>
          <p:nvCxnSpPr>
            <p:cNvPr id="85" name="Google Shape;85;p16"/>
            <p:cNvCxnSpPr/>
            <p:nvPr/>
          </p:nvCxnSpPr>
          <p:spPr>
            <a:xfrm rot="10800000">
              <a:off x="2814159" y="5994818"/>
              <a:ext cx="0" cy="54150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Титульный">
  <p:cSld name="1_Титульный">
    <p:bg>
      <p:bgPr>
        <a:solidFill>
          <a:schemeClr val="lt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80262" y="3454092"/>
            <a:ext cx="2107200" cy="1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88" name="Google Shape;88;p17"/>
          <p:cNvSpPr txBox="1"/>
          <p:nvPr>
            <p:ph type="title"/>
          </p:nvPr>
        </p:nvSpPr>
        <p:spPr>
          <a:xfrm>
            <a:off x="380262" y="2170373"/>
            <a:ext cx="4912200" cy="11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4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89" name="Google Shape;89;p17"/>
          <p:cNvSpPr txBox="1"/>
          <p:nvPr>
            <p:ph idx="2" type="body"/>
          </p:nvPr>
        </p:nvSpPr>
        <p:spPr>
          <a:xfrm>
            <a:off x="379797" y="1605422"/>
            <a:ext cx="1473600" cy="1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90" name="Google Shape;90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368696"/>
            <a:ext cx="1264938" cy="4505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1" name="Google Shape;91;p17"/>
          <p:cNvGrpSpPr/>
          <p:nvPr/>
        </p:nvGrpSpPr>
        <p:grpSpPr>
          <a:xfrm>
            <a:off x="3224013" y="4553391"/>
            <a:ext cx="1378979" cy="291963"/>
            <a:chOff x="2248081" y="8920450"/>
            <a:chExt cx="3032056" cy="641959"/>
          </a:xfrm>
        </p:grpSpPr>
        <p:sp>
          <p:nvSpPr>
            <p:cNvPr id="92" name="Google Shape;92;p17"/>
            <p:cNvSpPr/>
            <p:nvPr/>
          </p:nvSpPr>
          <p:spPr>
            <a:xfrm>
              <a:off x="3680837" y="8958986"/>
              <a:ext cx="1599300" cy="55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54285"/>
                </a:lnSpc>
                <a:spcBef>
                  <a:spcPts val="0"/>
                </a:spcBef>
                <a:spcAft>
                  <a:spcPts val="0"/>
                </a:spcAft>
                <a:buClr>
                  <a:srgbClr val="5A677C"/>
                </a:buClr>
                <a:buSzPts val="600"/>
                <a:buFont typeface="Verdana"/>
                <a:buNone/>
              </a:pPr>
              <a:r>
                <a:rPr lang="ru" sz="600">
                  <a:solidFill>
                    <a:srgbClr val="5A677C"/>
                  </a:solidFill>
                  <a:latin typeface="Verdana"/>
                  <a:ea typeface="Verdana"/>
                  <a:cs typeface="Verdana"/>
                  <a:sym typeface="Verdana"/>
                </a:rPr>
                <a:t>Резидент «Сколково»</a:t>
              </a:r>
              <a:endParaRPr sz="600"/>
            </a:p>
          </p:txBody>
        </p:sp>
        <p:pic>
          <p:nvPicPr>
            <p:cNvPr id="93" name="Google Shape;93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48081" y="8920450"/>
              <a:ext cx="833808" cy="64195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4" name="Google Shape;94;p17"/>
            <p:cNvCxnSpPr/>
            <p:nvPr/>
          </p:nvCxnSpPr>
          <p:spPr>
            <a:xfrm rot="10800000">
              <a:off x="3403718" y="8964491"/>
              <a:ext cx="0" cy="54150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5" name="Google Shape;95;p17"/>
          <p:cNvGrpSpPr/>
          <p:nvPr/>
        </p:nvGrpSpPr>
        <p:grpSpPr>
          <a:xfrm>
            <a:off x="379759" y="4577640"/>
            <a:ext cx="2585932" cy="263348"/>
            <a:chOff x="1161730" y="5988571"/>
            <a:chExt cx="5685867" cy="579042"/>
          </a:xfrm>
        </p:grpSpPr>
        <p:pic>
          <p:nvPicPr>
            <p:cNvPr id="96" name="Google Shape;96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61730" y="6026053"/>
              <a:ext cx="1275065" cy="5415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Google Shape;97;p17"/>
            <p:cNvSpPr/>
            <p:nvPr/>
          </p:nvSpPr>
          <p:spPr>
            <a:xfrm>
              <a:off x="3112897" y="5988571"/>
              <a:ext cx="3734700" cy="5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54285"/>
                </a:lnSpc>
                <a:spcBef>
                  <a:spcPts val="0"/>
                </a:spcBef>
                <a:spcAft>
                  <a:spcPts val="0"/>
                </a:spcAft>
                <a:buClr>
                  <a:srgbClr val="5A677C"/>
                </a:buClr>
                <a:buSzPts val="600"/>
                <a:buFont typeface="Verdana"/>
                <a:buNone/>
              </a:pPr>
              <a:r>
                <a:rPr lang="ru" sz="600">
                  <a:solidFill>
                    <a:srgbClr val="5A677C"/>
                  </a:solidFill>
                  <a:latin typeface="Verdana"/>
                  <a:ea typeface="Verdana"/>
                  <a:cs typeface="Verdana"/>
                  <a:sym typeface="Verdana"/>
                </a:rPr>
                <a:t>Сертификация по международному стандарту безопасности PCI DSS</a:t>
              </a:r>
              <a:endParaRPr sz="600"/>
            </a:p>
          </p:txBody>
        </p:sp>
        <p:cxnSp>
          <p:nvCxnSpPr>
            <p:cNvPr id="98" name="Google Shape;98;p17"/>
            <p:cNvCxnSpPr/>
            <p:nvPr/>
          </p:nvCxnSpPr>
          <p:spPr>
            <a:xfrm rot="10800000">
              <a:off x="2814159" y="5994818"/>
              <a:ext cx="0" cy="54150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1/2 акцент">
  <p:cSld name="1_1/2 акцент">
    <p:bg>
      <p:bgPr>
        <a:solidFill>
          <a:schemeClr val="lt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/>
          <p:nvPr/>
        </p:nvSpPr>
        <p:spPr>
          <a:xfrm>
            <a:off x="3065594" y="0"/>
            <a:ext cx="6078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8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02" name="Google Shape;102;p18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03" name="Google Shape;103;p18"/>
          <p:cNvSpPr txBox="1"/>
          <p:nvPr>
            <p:ph type="title"/>
          </p:nvPr>
        </p:nvSpPr>
        <p:spPr>
          <a:xfrm>
            <a:off x="380263" y="492401"/>
            <a:ext cx="37659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04" name="Google Shape;10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1/2 акцент">
  <p:cSld name="2_1/2 акцент">
    <p:bg>
      <p:bgPr>
        <a:solidFill>
          <a:schemeClr val="lt1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9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08" name="Google Shape;108;p19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09" name="Google Shape;109;p19"/>
          <p:cNvSpPr txBox="1"/>
          <p:nvPr>
            <p:ph type="title"/>
          </p:nvPr>
        </p:nvSpPr>
        <p:spPr>
          <a:xfrm>
            <a:off x="380263" y="492401"/>
            <a:ext cx="37659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10" name="Google Shape;110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Яркий слайд">
  <p:cSld name="Яркий слайд">
    <p:bg>
      <p:bgPr>
        <a:solidFill>
          <a:schemeClr val="dk2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/>
          <p:nvPr/>
        </p:nvSpPr>
        <p:spPr>
          <a:xfrm>
            <a:off x="0" y="0"/>
            <a:ext cx="9144000" cy="298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163725" lIns="180100" spcFirstLastPara="1" rIns="180100" wrap="square" tIns="1637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Google Shape;11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5"/>
            <a:ext cx="923838" cy="141404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15" name="Google Shape;115;p20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16" name="Google Shape;116;p20"/>
          <p:cNvSpPr txBox="1"/>
          <p:nvPr>
            <p:ph type="title"/>
          </p:nvPr>
        </p:nvSpPr>
        <p:spPr>
          <a:xfrm>
            <a:off x="380263" y="492401"/>
            <a:ext cx="83835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 4">
  <p:cSld name="Разделитель 4">
    <p:bg>
      <p:bgPr>
        <a:solidFill>
          <a:schemeClr val="dk1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501112"/>
            <a:ext cx="1460833" cy="223597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1"/>
          <p:cNvSpPr txBox="1"/>
          <p:nvPr>
            <p:ph type="title"/>
          </p:nvPr>
        </p:nvSpPr>
        <p:spPr>
          <a:xfrm>
            <a:off x="380262" y="1204706"/>
            <a:ext cx="8187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45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одержание">
  <p:cSld name="Содержание">
    <p:bg>
      <p:bgPr>
        <a:solidFill>
          <a:schemeClr val="l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/>
          <p:nvPr/>
        </p:nvSpPr>
        <p:spPr>
          <a:xfrm>
            <a:off x="0" y="-841"/>
            <a:ext cx="4572000" cy="514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163725" lIns="180100" spcFirstLastPara="1" rIns="180100" wrap="square" tIns="1637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2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24" name="Google Shape;124;p22"/>
          <p:cNvSpPr txBox="1"/>
          <p:nvPr>
            <p:ph type="title"/>
          </p:nvPr>
        </p:nvSpPr>
        <p:spPr>
          <a:xfrm>
            <a:off x="380263" y="492401"/>
            <a:ext cx="37659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2C354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25" name="Google Shape;125;p22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Разделитель 4">
  <p:cSld name="1_Разделитель 4">
    <p:bg>
      <p:bgPr>
        <a:solidFill>
          <a:schemeClr val="accent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501112"/>
            <a:ext cx="1460833" cy="223597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3"/>
          <p:cNvSpPr txBox="1"/>
          <p:nvPr>
            <p:ph type="title"/>
          </p:nvPr>
        </p:nvSpPr>
        <p:spPr>
          <a:xfrm>
            <a:off x="380262" y="3564565"/>
            <a:ext cx="8187000" cy="10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45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cxnSp>
        <p:nvCxnSpPr>
          <p:cNvPr id="129" name="Google Shape;129;p23"/>
          <p:cNvCxnSpPr/>
          <p:nvPr/>
        </p:nvCxnSpPr>
        <p:spPr>
          <a:xfrm>
            <a:off x="380519" y="3264866"/>
            <a:ext cx="8383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/3 белый">
  <p:cSld name="1/3 белый">
    <p:bg>
      <p:bgPr>
        <a:solidFill>
          <a:schemeClr val="dk2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/>
          <p:nvPr/>
        </p:nvSpPr>
        <p:spPr>
          <a:xfrm>
            <a:off x="6078405" y="0"/>
            <a:ext cx="30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4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33" name="Google Shape;133;p24"/>
          <p:cNvSpPr txBox="1"/>
          <p:nvPr>
            <p:ph type="title"/>
          </p:nvPr>
        </p:nvSpPr>
        <p:spPr>
          <a:xfrm>
            <a:off x="380263" y="492401"/>
            <a:ext cx="49122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34" name="Google Shape;134;p24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35" name="Google Shape;13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/2 белый">
  <p:cSld name="1/2 белый">
    <p:bg>
      <p:bgPr>
        <a:solidFill>
          <a:schemeClr val="dk2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5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39" name="Google Shape;139;p25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40" name="Google Shape;140;p25"/>
          <p:cNvSpPr txBox="1"/>
          <p:nvPr>
            <p:ph type="title"/>
          </p:nvPr>
        </p:nvSpPr>
        <p:spPr>
          <a:xfrm>
            <a:off x="380263" y="492401"/>
            <a:ext cx="37659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41" name="Google Shape;141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/2 акцент">
  <p:cSld name="1/2 акцент">
    <p:bg>
      <p:bgPr>
        <a:solidFill>
          <a:schemeClr val="lt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6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5" name="Google Shape;145;p26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46" name="Google Shape;146;p26"/>
          <p:cNvSpPr txBox="1"/>
          <p:nvPr>
            <p:ph type="title"/>
          </p:nvPr>
        </p:nvSpPr>
        <p:spPr>
          <a:xfrm>
            <a:off x="380263" y="492401"/>
            <a:ext cx="37659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47" name="Google Shape;147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/3 акцент">
  <p:cSld name="1/3 акцент">
    <p:bg>
      <p:bgPr>
        <a:solidFill>
          <a:schemeClr val="lt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/>
          <p:nvPr/>
        </p:nvSpPr>
        <p:spPr>
          <a:xfrm flipH="1">
            <a:off x="6078300" y="0"/>
            <a:ext cx="3065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7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1" name="Google Shape;151;p27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F9FAF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52" name="Google Shape;152;p27"/>
          <p:cNvSpPr txBox="1"/>
          <p:nvPr>
            <p:ph type="title"/>
          </p:nvPr>
        </p:nvSpPr>
        <p:spPr>
          <a:xfrm>
            <a:off x="380263" y="492401"/>
            <a:ext cx="49122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53" name="Google Shape;153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Контакты">
  <p:cSld name="Контакты">
    <p:bg>
      <p:bgPr>
        <a:solidFill>
          <a:schemeClr val="dk2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/>
          <p:nvPr>
            <p:ph type="title"/>
          </p:nvPr>
        </p:nvSpPr>
        <p:spPr>
          <a:xfrm>
            <a:off x="380262" y="1324141"/>
            <a:ext cx="3595800" cy="8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3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56" name="Google Shape;156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497452"/>
            <a:ext cx="1264938" cy="45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1/2 белый">
  <p:cSld name="1_1/2 белый">
    <p:bg>
      <p:bgPr>
        <a:solidFill>
          <a:schemeClr val="dk2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29"/>
          <p:cNvGrpSpPr/>
          <p:nvPr/>
        </p:nvGrpSpPr>
        <p:grpSpPr>
          <a:xfrm>
            <a:off x="3047868" y="0"/>
            <a:ext cx="6095736" cy="5143515"/>
            <a:chOff x="8280000" y="-1"/>
            <a:chExt cx="16560000" cy="11309400"/>
          </a:xfrm>
        </p:grpSpPr>
        <p:sp>
          <p:nvSpPr>
            <p:cNvPr id="159" name="Google Shape;159;p29"/>
            <p:cNvSpPr/>
            <p:nvPr/>
          </p:nvSpPr>
          <p:spPr>
            <a:xfrm>
              <a:off x="8280000" y="-1"/>
              <a:ext cx="8280000" cy="1130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29"/>
            <p:cNvSpPr/>
            <p:nvPr/>
          </p:nvSpPr>
          <p:spPr>
            <a:xfrm>
              <a:off x="16560000" y="-1"/>
              <a:ext cx="8280000" cy="1130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1" name="Google Shape;161;p29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2" name="Google Shape;162;p29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63" name="Google Shape;163;p29"/>
          <p:cNvSpPr txBox="1"/>
          <p:nvPr>
            <p:ph type="title"/>
          </p:nvPr>
        </p:nvSpPr>
        <p:spPr>
          <a:xfrm>
            <a:off x="380263" y="492401"/>
            <a:ext cx="35655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64" name="Google Shape;164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 1">
  <p:cSld name="Разделитель 1">
    <p:bg>
      <p:bgPr>
        <a:solidFill>
          <a:schemeClr val="lt1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0"/>
          <p:cNvSpPr txBox="1"/>
          <p:nvPr>
            <p:ph type="title"/>
          </p:nvPr>
        </p:nvSpPr>
        <p:spPr>
          <a:xfrm>
            <a:off x="380262" y="1204706"/>
            <a:ext cx="8187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4500">
                <a:solidFill>
                  <a:srgbClr val="2C354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67" name="Google Shape;167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368696"/>
            <a:ext cx="1264938" cy="45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 2">
  <p:cSld name="Разделитель 2">
    <p:bg>
      <p:bgPr>
        <a:solidFill>
          <a:srgbClr val="F6F8FB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380262" y="1204706"/>
            <a:ext cx="4191600" cy="10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4500">
                <a:solidFill>
                  <a:srgbClr val="2C354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70" name="Google Shape;170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368696"/>
            <a:ext cx="1264938" cy="45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 3">
  <p:cSld name="Разделитель 3">
    <p:bg>
      <p:bgPr>
        <a:solidFill>
          <a:srgbClr val="F6F8FB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2"/>
          <p:cNvSpPr txBox="1"/>
          <p:nvPr/>
        </p:nvSpPr>
        <p:spPr>
          <a:xfrm>
            <a:off x="380262" y="1204706"/>
            <a:ext cx="8187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" sz="4500">
                <a:solidFill>
                  <a:srgbClr val="2C3540"/>
                </a:solidFill>
                <a:latin typeface="Verdana"/>
                <a:ea typeface="Verdana"/>
                <a:cs typeface="Verdana"/>
                <a:sym typeface="Verdana"/>
              </a:rPr>
              <a:t>Название раздела</a:t>
            </a:r>
            <a:endParaRPr sz="600"/>
          </a:p>
        </p:txBody>
      </p:sp>
      <p:pic>
        <p:nvPicPr>
          <p:cNvPr id="173" name="Google Shape;173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2971329"/>
            <a:ext cx="8384411" cy="2172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9797" y="368696"/>
            <a:ext cx="1264938" cy="45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">
  <p:cSld name="Разделитель">
    <p:bg>
      <p:bgPr>
        <a:solidFill>
          <a:schemeClr val="lt1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3"/>
          <p:cNvSpPr txBox="1"/>
          <p:nvPr>
            <p:ph type="title"/>
          </p:nvPr>
        </p:nvSpPr>
        <p:spPr>
          <a:xfrm>
            <a:off x="380262" y="1204706"/>
            <a:ext cx="8187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4500">
                <a:solidFill>
                  <a:srgbClr val="2C354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pic>
        <p:nvPicPr>
          <p:cNvPr id="177" name="Google Shape;177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368696"/>
            <a:ext cx="1264938" cy="45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obj">
  <p:cSld name="OBJECT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4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80" name="Google Shape;180;p34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81" name="Google Shape;181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797" y="164484"/>
            <a:ext cx="916195" cy="13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31.xml"/><Relationship Id="rId6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80263" y="492401"/>
            <a:ext cx="83835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 u="none" cap="none" strike="noStrike">
                <a:solidFill>
                  <a:srgbClr val="272A3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 sz="800"/>
            </a:lvl9pPr>
          </a:lstStyle>
          <a:p/>
        </p:txBody>
      </p:sp>
      <p:sp>
        <p:nvSpPr>
          <p:cNvPr id="65" name="Google Shape;65;p14"/>
          <p:cNvSpPr txBox="1"/>
          <p:nvPr>
            <p:ph idx="11" type="ftr"/>
          </p:nvPr>
        </p:nvSpPr>
        <p:spPr>
          <a:xfrm>
            <a:off x="380262" y="4991238"/>
            <a:ext cx="3765900" cy="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8436258" y="4991238"/>
            <a:ext cx="3276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9FB5D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80262" y="1376534"/>
            <a:ext cx="8383500" cy="32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 b="0" i="0" sz="8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F26B43"/>
          </p15:clr>
        </p15:guide>
        <p15:guide id="2" orient="horz" pos="2930">
          <p15:clr>
            <a:srgbClr val="F26B43"/>
          </p15:clr>
        </p15:guide>
        <p15:guide id="3" orient="horz" pos="310">
          <p15:clr>
            <a:srgbClr val="F26B43"/>
          </p15:clr>
        </p15:guide>
        <p15:guide id="4" pos="2880">
          <p15:clr>
            <a:srgbClr val="F26B43"/>
          </p15:clr>
        </p15:guide>
        <p15:guide id="5" pos="239">
          <p15:clr>
            <a:srgbClr val="F26B43"/>
          </p15:clr>
        </p15:guide>
        <p15:guide id="6" pos="55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26.png"/><Relationship Id="rId5" Type="http://schemas.openxmlformats.org/officeDocument/2006/relationships/image" Target="../media/image13.png"/><Relationship Id="rId6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22.png"/><Relationship Id="rId5" Type="http://schemas.openxmlformats.org/officeDocument/2006/relationships/image" Target="../media/image14.png"/><Relationship Id="rId6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23.png"/><Relationship Id="rId5" Type="http://schemas.openxmlformats.org/officeDocument/2006/relationships/image" Target="../media/image11.png"/><Relationship Id="rId6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t.me/qiwibusiness" TargetMode="External"/><Relationship Id="rId4" Type="http://schemas.openxmlformats.org/officeDocument/2006/relationships/hyperlink" Target="https://qiwi.business/selfemployed/" TargetMode="External"/><Relationship Id="rId5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5"/>
          <p:cNvSpPr txBox="1"/>
          <p:nvPr>
            <p:ph type="title"/>
          </p:nvPr>
        </p:nvSpPr>
        <p:spPr>
          <a:xfrm>
            <a:off x="298962" y="2439198"/>
            <a:ext cx="4912200" cy="7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/>
              <a:t>Оплата частями</a:t>
            </a:r>
            <a:r>
              <a:rPr lang="ru" sz="3200"/>
              <a:t> </a:t>
            </a:r>
            <a:endParaRPr sz="3200"/>
          </a:p>
          <a:p>
            <a:pPr indent="0" lvl="0" marL="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rgbClr val="00C7FF"/>
                </a:solidFill>
              </a:rPr>
              <a:t>для </a:t>
            </a:r>
            <a:r>
              <a:rPr lang="ru" sz="3200">
                <a:solidFill>
                  <a:srgbClr val="00C7FF"/>
                </a:solidFill>
              </a:rPr>
              <a:t>ваших клиентов</a:t>
            </a:r>
            <a:endParaRPr sz="3100">
              <a:solidFill>
                <a:srgbClr val="00C7FF"/>
              </a:solidFill>
            </a:endParaRPr>
          </a:p>
        </p:txBody>
      </p:sp>
      <p:sp>
        <p:nvSpPr>
          <p:cNvPr id="187" name="Google Shape;187;p35"/>
          <p:cNvSpPr txBox="1"/>
          <p:nvPr>
            <p:ph idx="2" type="body"/>
          </p:nvPr>
        </p:nvSpPr>
        <p:spPr>
          <a:xfrm>
            <a:off x="7290080" y="4669823"/>
            <a:ext cx="14736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2024</a:t>
            </a:r>
            <a:endParaRPr/>
          </a:p>
        </p:txBody>
      </p:sp>
      <p:cxnSp>
        <p:nvCxnSpPr>
          <p:cNvPr id="188" name="Google Shape;188;p35"/>
          <p:cNvCxnSpPr/>
          <p:nvPr/>
        </p:nvCxnSpPr>
        <p:spPr>
          <a:xfrm>
            <a:off x="380519" y="4408939"/>
            <a:ext cx="8383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9" name="Google Shape;18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9275" y="495125"/>
            <a:ext cx="3461649" cy="344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6"/>
          <p:cNvSpPr/>
          <p:nvPr/>
        </p:nvSpPr>
        <p:spPr>
          <a:xfrm>
            <a:off x="380263" y="2358903"/>
            <a:ext cx="1965000" cy="2292300"/>
          </a:xfrm>
          <a:prstGeom prst="roundRect">
            <a:avLst>
              <a:gd fmla="val 6706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t" bIns="163725" lIns="180100" spcFirstLastPara="1" rIns="180100" wrap="square" tIns="1637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36"/>
          <p:cNvSpPr/>
          <p:nvPr/>
        </p:nvSpPr>
        <p:spPr>
          <a:xfrm>
            <a:off x="2519795" y="2358903"/>
            <a:ext cx="1965000" cy="2292300"/>
          </a:xfrm>
          <a:prstGeom prst="roundRect">
            <a:avLst>
              <a:gd fmla="val 6706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t" bIns="163725" lIns="180100" spcFirstLastPara="1" rIns="180100" wrap="square" tIns="1637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36"/>
          <p:cNvSpPr/>
          <p:nvPr/>
        </p:nvSpPr>
        <p:spPr>
          <a:xfrm>
            <a:off x="4659328" y="2358903"/>
            <a:ext cx="1965000" cy="2292300"/>
          </a:xfrm>
          <a:prstGeom prst="roundRect">
            <a:avLst>
              <a:gd fmla="val 6706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t" bIns="163725" lIns="180100" spcFirstLastPara="1" rIns="180100" wrap="square" tIns="1637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36"/>
          <p:cNvSpPr/>
          <p:nvPr/>
        </p:nvSpPr>
        <p:spPr>
          <a:xfrm>
            <a:off x="6798860" y="2358903"/>
            <a:ext cx="1965000" cy="2292300"/>
          </a:xfrm>
          <a:prstGeom prst="roundRect">
            <a:avLst>
              <a:gd fmla="val 6706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t" bIns="163725" lIns="180100" spcFirstLastPara="1" rIns="180100" wrap="square" tIns="1637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80372" y="2578269"/>
            <a:ext cx="409325" cy="41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19909" y="2578269"/>
            <a:ext cx="409325" cy="41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1311" y="2578269"/>
            <a:ext cx="409325" cy="41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740839" y="2578269"/>
            <a:ext cx="409325" cy="412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6"/>
          <p:cNvSpPr txBox="1"/>
          <p:nvPr/>
        </p:nvSpPr>
        <p:spPr>
          <a:xfrm>
            <a:off x="2740894" y="3238033"/>
            <a:ext cx="1522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Увеличится объем продаж на 47%*</a:t>
            </a:r>
            <a:endParaRPr sz="13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3" name="Google Shape;203;p36"/>
          <p:cNvSpPr txBox="1"/>
          <p:nvPr/>
        </p:nvSpPr>
        <p:spPr>
          <a:xfrm>
            <a:off x="380263" y="1384288"/>
            <a:ext cx="249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Разделим оплату </a:t>
            </a: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от </a:t>
            </a: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6 недель до 12 месяцев</a:t>
            </a:r>
            <a:endParaRPr sz="600"/>
          </a:p>
        </p:txBody>
      </p:sp>
      <p:sp>
        <p:nvSpPr>
          <p:cNvPr id="204" name="Google Shape;204;p36"/>
          <p:cNvSpPr txBox="1"/>
          <p:nvPr/>
        </p:nvSpPr>
        <p:spPr>
          <a:xfrm>
            <a:off x="601311" y="3975699"/>
            <a:ext cx="1522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Без </a:t>
            </a:r>
            <a:r>
              <a:rPr lang="ru" sz="800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подписания</a:t>
            </a:r>
            <a:r>
              <a:rPr lang="ru" sz="800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 договора, с помощью любой банковской карты</a:t>
            </a:r>
            <a:endParaRPr sz="600"/>
          </a:p>
        </p:txBody>
      </p:sp>
      <p:sp>
        <p:nvSpPr>
          <p:cNvPr id="205" name="Google Shape;205;p36"/>
          <p:cNvSpPr txBox="1"/>
          <p:nvPr/>
        </p:nvSpPr>
        <p:spPr>
          <a:xfrm>
            <a:off x="601436" y="3238033"/>
            <a:ext cx="1522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Покупки совершаются быстрее</a:t>
            </a:r>
            <a:endParaRPr sz="13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6" name="Google Shape;206;p36"/>
          <p:cNvSpPr txBox="1"/>
          <p:nvPr/>
        </p:nvSpPr>
        <p:spPr>
          <a:xfrm>
            <a:off x="2740844" y="3975699"/>
            <a:ext cx="15228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Клиенты не будут откладывать покупку</a:t>
            </a:r>
            <a:endParaRPr sz="600"/>
          </a:p>
        </p:txBody>
      </p:sp>
      <p:sp>
        <p:nvSpPr>
          <p:cNvPr id="207" name="Google Shape;207;p36"/>
          <p:cNvSpPr txBox="1"/>
          <p:nvPr/>
        </p:nvSpPr>
        <p:spPr>
          <a:xfrm>
            <a:off x="4880377" y="3975699"/>
            <a:ext cx="1641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Дорогие товары удобнее оплачивать частями</a:t>
            </a:r>
            <a:endParaRPr sz="600"/>
          </a:p>
        </p:txBody>
      </p:sp>
      <p:sp>
        <p:nvSpPr>
          <p:cNvPr id="208" name="Google Shape;208;p36"/>
          <p:cNvSpPr txBox="1"/>
          <p:nvPr/>
        </p:nvSpPr>
        <p:spPr>
          <a:xfrm>
            <a:off x="4880427" y="3238033"/>
            <a:ext cx="1522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Вырастет средний чек на 35%*</a:t>
            </a:r>
            <a:endParaRPr sz="13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9" name="Google Shape;209;p36"/>
          <p:cNvSpPr txBox="1"/>
          <p:nvPr/>
        </p:nvSpPr>
        <p:spPr>
          <a:xfrm>
            <a:off x="7019909" y="3975699"/>
            <a:ext cx="1522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Покупателям понравится покупать сразу, а платить потом</a:t>
            </a:r>
            <a:endParaRPr sz="600"/>
          </a:p>
        </p:txBody>
      </p:sp>
      <p:sp>
        <p:nvSpPr>
          <p:cNvPr id="210" name="Google Shape;210;p36"/>
          <p:cNvSpPr txBox="1"/>
          <p:nvPr/>
        </p:nvSpPr>
        <p:spPr>
          <a:xfrm>
            <a:off x="7019959" y="3238033"/>
            <a:ext cx="1522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Больше повторных покупок</a:t>
            </a:r>
            <a:endParaRPr sz="13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11" name="Google Shape;211;p36"/>
          <p:cNvCxnSpPr/>
          <p:nvPr/>
        </p:nvCxnSpPr>
        <p:spPr>
          <a:xfrm>
            <a:off x="2740844" y="383833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2" name="Google Shape;212;p36"/>
          <p:cNvCxnSpPr/>
          <p:nvPr/>
        </p:nvCxnSpPr>
        <p:spPr>
          <a:xfrm>
            <a:off x="601311" y="383833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3" name="Google Shape;213;p36"/>
          <p:cNvCxnSpPr/>
          <p:nvPr/>
        </p:nvCxnSpPr>
        <p:spPr>
          <a:xfrm>
            <a:off x="4880377" y="383833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" name="Google Shape;214;p36"/>
          <p:cNvCxnSpPr/>
          <p:nvPr/>
        </p:nvCxnSpPr>
        <p:spPr>
          <a:xfrm>
            <a:off x="7019909" y="383833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5" name="Google Shape;215;p36"/>
          <p:cNvSpPr txBox="1"/>
          <p:nvPr>
            <p:ph type="title"/>
          </p:nvPr>
        </p:nvSpPr>
        <p:spPr>
          <a:xfrm>
            <a:off x="380263" y="492401"/>
            <a:ext cx="8383500" cy="3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Преимущества оплаты частями</a:t>
            </a:r>
            <a:endParaRPr/>
          </a:p>
        </p:txBody>
      </p:sp>
      <p:sp>
        <p:nvSpPr>
          <p:cNvPr id="216" name="Google Shape;216;p36"/>
          <p:cNvSpPr txBox="1"/>
          <p:nvPr>
            <p:ph idx="12" type="sldNum"/>
          </p:nvPr>
        </p:nvSpPr>
        <p:spPr>
          <a:xfrm>
            <a:off x="3837085" y="2270018"/>
            <a:ext cx="149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217" name="Google Shape;217;p36"/>
          <p:cNvSpPr txBox="1"/>
          <p:nvPr/>
        </p:nvSpPr>
        <p:spPr>
          <a:xfrm>
            <a:off x="6032875" y="4746525"/>
            <a:ext cx="3724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" sz="9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*по данным аналитики IntellectMoney</a:t>
            </a:r>
            <a:endParaRPr sz="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7"/>
          <p:cNvSpPr txBox="1"/>
          <p:nvPr>
            <p:ph type="title"/>
          </p:nvPr>
        </p:nvSpPr>
        <p:spPr>
          <a:xfrm>
            <a:off x="380519" y="492401"/>
            <a:ext cx="8382900" cy="3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видит плательщик?</a:t>
            </a:r>
            <a:endParaRPr/>
          </a:p>
        </p:txBody>
      </p:sp>
      <p:cxnSp>
        <p:nvCxnSpPr>
          <p:cNvPr id="223" name="Google Shape;223;p37"/>
          <p:cNvCxnSpPr/>
          <p:nvPr/>
        </p:nvCxnSpPr>
        <p:spPr>
          <a:xfrm>
            <a:off x="268947" y="1544500"/>
            <a:ext cx="8384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24" name="Google Shape;224;p37"/>
          <p:cNvCxnSpPr/>
          <p:nvPr/>
        </p:nvCxnSpPr>
        <p:spPr>
          <a:xfrm>
            <a:off x="277069" y="1544500"/>
            <a:ext cx="0" cy="2077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225" name="Google Shape;225;p37"/>
          <p:cNvCxnSpPr/>
          <p:nvPr/>
        </p:nvCxnSpPr>
        <p:spPr>
          <a:xfrm>
            <a:off x="2409116" y="1544500"/>
            <a:ext cx="0" cy="2077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226" name="Google Shape;226;p37"/>
          <p:cNvCxnSpPr/>
          <p:nvPr/>
        </p:nvCxnSpPr>
        <p:spPr>
          <a:xfrm>
            <a:off x="4548563" y="1544500"/>
            <a:ext cx="0" cy="2077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227" name="Google Shape;227;p37"/>
          <p:cNvCxnSpPr/>
          <p:nvPr/>
        </p:nvCxnSpPr>
        <p:spPr>
          <a:xfrm>
            <a:off x="6688010" y="1544500"/>
            <a:ext cx="0" cy="2077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lg" w="lg" type="oval"/>
            <a:tailEnd len="sm" w="sm" type="none"/>
          </a:ln>
        </p:spPr>
      </p:cxnSp>
      <p:sp>
        <p:nvSpPr>
          <p:cNvPr id="228" name="Google Shape;228;p37"/>
          <p:cNvSpPr/>
          <p:nvPr/>
        </p:nvSpPr>
        <p:spPr>
          <a:xfrm>
            <a:off x="6907883" y="1724328"/>
            <a:ext cx="409200" cy="409200"/>
          </a:xfrm>
          <a:prstGeom prst="roundRect">
            <a:avLst>
              <a:gd fmla="val 27134" name="adj"/>
            </a:avLst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4</a:t>
            </a:r>
            <a:endParaRPr sz="12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9" name="Google Shape;229;p37"/>
          <p:cNvSpPr/>
          <p:nvPr/>
        </p:nvSpPr>
        <p:spPr>
          <a:xfrm>
            <a:off x="4769527" y="1724328"/>
            <a:ext cx="409200" cy="409200"/>
          </a:xfrm>
          <a:prstGeom prst="roundRect">
            <a:avLst>
              <a:gd fmla="val 2713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endParaRPr sz="600"/>
          </a:p>
        </p:txBody>
      </p:sp>
      <p:sp>
        <p:nvSpPr>
          <p:cNvPr id="230" name="Google Shape;230;p37"/>
          <p:cNvSpPr/>
          <p:nvPr/>
        </p:nvSpPr>
        <p:spPr>
          <a:xfrm>
            <a:off x="2629994" y="1724328"/>
            <a:ext cx="409200" cy="409200"/>
          </a:xfrm>
          <a:prstGeom prst="roundRect">
            <a:avLst>
              <a:gd fmla="val 2713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 sz="600"/>
          </a:p>
        </p:txBody>
      </p:sp>
      <p:sp>
        <p:nvSpPr>
          <p:cNvPr id="231" name="Google Shape;231;p37"/>
          <p:cNvSpPr/>
          <p:nvPr/>
        </p:nvSpPr>
        <p:spPr>
          <a:xfrm>
            <a:off x="490461" y="1724328"/>
            <a:ext cx="409200" cy="409200"/>
          </a:xfrm>
          <a:prstGeom prst="roundRect">
            <a:avLst>
              <a:gd fmla="val 2713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</a:t>
            </a:r>
            <a:endParaRPr sz="600"/>
          </a:p>
        </p:txBody>
      </p:sp>
      <p:sp>
        <p:nvSpPr>
          <p:cNvPr id="232" name="Google Shape;232;p37"/>
          <p:cNvSpPr txBox="1"/>
          <p:nvPr/>
        </p:nvSpPr>
        <p:spPr>
          <a:xfrm>
            <a:off x="2630001" y="2172150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Выбирает товар и переходит на оплату </a:t>
            </a:r>
            <a:endParaRPr sz="11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3" name="Google Shape;233;p37"/>
          <p:cNvSpPr txBox="1"/>
          <p:nvPr/>
        </p:nvSpPr>
        <p:spPr>
          <a:xfrm>
            <a:off x="490461" y="2948449"/>
            <a:ext cx="15228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</p:txBody>
      </p:sp>
      <p:sp>
        <p:nvSpPr>
          <p:cNvPr id="234" name="Google Shape;234;p37"/>
          <p:cNvSpPr txBox="1"/>
          <p:nvPr/>
        </p:nvSpPr>
        <p:spPr>
          <a:xfrm>
            <a:off x="490448" y="2216413"/>
            <a:ext cx="1830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Кнопку </a:t>
            </a:r>
            <a:r>
              <a:rPr b="1"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“Оплатить частями”</a:t>
            </a: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 рядом с товаром</a:t>
            </a:r>
            <a:endParaRPr sz="11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5" name="Google Shape;235;p37"/>
          <p:cNvSpPr txBox="1"/>
          <p:nvPr/>
        </p:nvSpPr>
        <p:spPr>
          <a:xfrm>
            <a:off x="4769550" y="2172150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Оплачивает любой банковской картой</a:t>
            </a:r>
            <a:endParaRPr sz="11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6" name="Google Shape;236;p37"/>
          <p:cNvSpPr txBox="1"/>
          <p:nvPr/>
        </p:nvSpPr>
        <p:spPr>
          <a:xfrm>
            <a:off x="6909099" y="2031625"/>
            <a:ext cx="1612800" cy="6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Заказ оформлен, часть средств списана, товар отправлен клиенту </a:t>
            </a:r>
            <a:endParaRPr sz="11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37" name="Google Shape;237;p37"/>
          <p:cNvCxnSpPr/>
          <p:nvPr/>
        </p:nvCxnSpPr>
        <p:spPr>
          <a:xfrm>
            <a:off x="2629994" y="281108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8" name="Google Shape;238;p37"/>
          <p:cNvCxnSpPr/>
          <p:nvPr/>
        </p:nvCxnSpPr>
        <p:spPr>
          <a:xfrm>
            <a:off x="490461" y="281108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9" name="Google Shape;239;p37"/>
          <p:cNvCxnSpPr/>
          <p:nvPr/>
        </p:nvCxnSpPr>
        <p:spPr>
          <a:xfrm>
            <a:off x="4769527" y="281108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0" name="Google Shape;240;p37"/>
          <p:cNvCxnSpPr/>
          <p:nvPr/>
        </p:nvCxnSpPr>
        <p:spPr>
          <a:xfrm>
            <a:off x="6909059" y="281108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1" name="Google Shape;241;p37"/>
          <p:cNvSpPr txBox="1"/>
          <p:nvPr>
            <p:ph idx="12" type="sldNum"/>
          </p:nvPr>
        </p:nvSpPr>
        <p:spPr>
          <a:xfrm>
            <a:off x="3726235" y="1242768"/>
            <a:ext cx="149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42" name="Google Shape;24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600" y="3091775"/>
            <a:ext cx="2101550" cy="12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0000" y="2895900"/>
            <a:ext cx="1676975" cy="2141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71252" y="3040850"/>
            <a:ext cx="1894076" cy="128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10675" y="2948450"/>
            <a:ext cx="1612850" cy="166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8"/>
          <p:cNvSpPr txBox="1"/>
          <p:nvPr>
            <p:ph type="title"/>
          </p:nvPr>
        </p:nvSpPr>
        <p:spPr>
          <a:xfrm>
            <a:off x="380519" y="492401"/>
            <a:ext cx="8382900" cy="3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видит магазин</a:t>
            </a:r>
            <a:r>
              <a:rPr lang="ru"/>
              <a:t>?</a:t>
            </a:r>
            <a:endParaRPr/>
          </a:p>
        </p:txBody>
      </p:sp>
      <p:cxnSp>
        <p:nvCxnSpPr>
          <p:cNvPr id="251" name="Google Shape;251;p38"/>
          <p:cNvCxnSpPr/>
          <p:nvPr/>
        </p:nvCxnSpPr>
        <p:spPr>
          <a:xfrm>
            <a:off x="268947" y="1544500"/>
            <a:ext cx="8384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52" name="Google Shape;252;p38"/>
          <p:cNvCxnSpPr/>
          <p:nvPr/>
        </p:nvCxnSpPr>
        <p:spPr>
          <a:xfrm>
            <a:off x="277069" y="1544500"/>
            <a:ext cx="0" cy="2077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253" name="Google Shape;253;p38"/>
          <p:cNvCxnSpPr/>
          <p:nvPr/>
        </p:nvCxnSpPr>
        <p:spPr>
          <a:xfrm>
            <a:off x="2409116" y="1544500"/>
            <a:ext cx="0" cy="2077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254" name="Google Shape;254;p38"/>
          <p:cNvCxnSpPr/>
          <p:nvPr/>
        </p:nvCxnSpPr>
        <p:spPr>
          <a:xfrm>
            <a:off x="4548563" y="1544500"/>
            <a:ext cx="0" cy="2077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lg" w="lg" type="oval"/>
            <a:tailEnd len="sm" w="sm" type="none"/>
          </a:ln>
        </p:spPr>
      </p:cxnSp>
      <p:cxnSp>
        <p:nvCxnSpPr>
          <p:cNvPr id="255" name="Google Shape;255;p38"/>
          <p:cNvCxnSpPr/>
          <p:nvPr/>
        </p:nvCxnSpPr>
        <p:spPr>
          <a:xfrm>
            <a:off x="6688010" y="1544500"/>
            <a:ext cx="0" cy="2077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lg" w="lg" type="oval"/>
            <a:tailEnd len="sm" w="sm" type="none"/>
          </a:ln>
        </p:spPr>
      </p:cxnSp>
      <p:sp>
        <p:nvSpPr>
          <p:cNvPr id="256" name="Google Shape;256;p38"/>
          <p:cNvSpPr/>
          <p:nvPr/>
        </p:nvSpPr>
        <p:spPr>
          <a:xfrm>
            <a:off x="6907883" y="1724328"/>
            <a:ext cx="409200" cy="409200"/>
          </a:xfrm>
          <a:prstGeom prst="roundRect">
            <a:avLst>
              <a:gd fmla="val 2713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4</a:t>
            </a:r>
            <a:endParaRPr sz="13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7" name="Google Shape;257;p38"/>
          <p:cNvSpPr/>
          <p:nvPr/>
        </p:nvSpPr>
        <p:spPr>
          <a:xfrm>
            <a:off x="4769527" y="1724328"/>
            <a:ext cx="409200" cy="409200"/>
          </a:xfrm>
          <a:prstGeom prst="roundRect">
            <a:avLst>
              <a:gd fmla="val 2713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endParaRPr sz="600"/>
          </a:p>
        </p:txBody>
      </p:sp>
      <p:sp>
        <p:nvSpPr>
          <p:cNvPr id="258" name="Google Shape;258;p38"/>
          <p:cNvSpPr/>
          <p:nvPr/>
        </p:nvSpPr>
        <p:spPr>
          <a:xfrm>
            <a:off x="2629994" y="1724328"/>
            <a:ext cx="409200" cy="409200"/>
          </a:xfrm>
          <a:prstGeom prst="roundRect">
            <a:avLst>
              <a:gd fmla="val 2713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 sz="600"/>
          </a:p>
        </p:txBody>
      </p:sp>
      <p:sp>
        <p:nvSpPr>
          <p:cNvPr id="259" name="Google Shape;259;p38"/>
          <p:cNvSpPr/>
          <p:nvPr/>
        </p:nvSpPr>
        <p:spPr>
          <a:xfrm>
            <a:off x="490461" y="1724328"/>
            <a:ext cx="409200" cy="409200"/>
          </a:xfrm>
          <a:prstGeom prst="roundRect">
            <a:avLst>
              <a:gd fmla="val 2713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</a:t>
            </a:r>
            <a:endParaRPr sz="600"/>
          </a:p>
        </p:txBody>
      </p:sp>
      <p:sp>
        <p:nvSpPr>
          <p:cNvPr id="260" name="Google Shape;260;p38"/>
          <p:cNvSpPr txBox="1"/>
          <p:nvPr/>
        </p:nvSpPr>
        <p:spPr>
          <a:xfrm>
            <a:off x="2630051" y="2133525"/>
            <a:ext cx="1800300" cy="6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При оплате частями мы перечисляем </a:t>
            </a:r>
            <a:r>
              <a:rPr b="1"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полную </a:t>
            </a: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сумму в магазин, а не первую часть платежа</a:t>
            </a:r>
            <a:endParaRPr sz="11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1" name="Google Shape;261;p38"/>
          <p:cNvSpPr txBox="1"/>
          <p:nvPr/>
        </p:nvSpPr>
        <p:spPr>
          <a:xfrm>
            <a:off x="490461" y="2948449"/>
            <a:ext cx="15228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</p:txBody>
      </p:sp>
      <p:sp>
        <p:nvSpPr>
          <p:cNvPr id="262" name="Google Shape;262;p38"/>
          <p:cNvSpPr txBox="1"/>
          <p:nvPr/>
        </p:nvSpPr>
        <p:spPr>
          <a:xfrm>
            <a:off x="490448" y="2216413"/>
            <a:ext cx="183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Подключает </a:t>
            </a: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“Оплату частями”</a:t>
            </a: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 IntellectMoney</a:t>
            </a:r>
            <a:endParaRPr sz="11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3" name="Google Shape;263;p38"/>
          <p:cNvSpPr txBox="1"/>
          <p:nvPr/>
        </p:nvSpPr>
        <p:spPr>
          <a:xfrm>
            <a:off x="4769550" y="2172150"/>
            <a:ext cx="1800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Счет оплачен, товар можно отправлять покупателю</a:t>
            </a:r>
            <a:endParaRPr sz="11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4" name="Google Shape;264;p38"/>
          <p:cNvSpPr txBox="1"/>
          <p:nvPr/>
        </p:nvSpPr>
        <p:spPr>
          <a:xfrm>
            <a:off x="6909050" y="2133525"/>
            <a:ext cx="1744200" cy="6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272A35"/>
                </a:solidFill>
                <a:latin typeface="Verdana"/>
                <a:ea typeface="Verdana"/>
                <a:cs typeface="Verdana"/>
                <a:sym typeface="Verdana"/>
              </a:rPr>
              <a:t>Списываем с покупателя оставшиеся платежи по расписанию</a:t>
            </a:r>
            <a:endParaRPr sz="11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65" name="Google Shape;265;p38"/>
          <p:cNvCxnSpPr/>
          <p:nvPr/>
        </p:nvCxnSpPr>
        <p:spPr>
          <a:xfrm>
            <a:off x="2629994" y="281108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6" name="Google Shape;266;p38"/>
          <p:cNvCxnSpPr/>
          <p:nvPr/>
        </p:nvCxnSpPr>
        <p:spPr>
          <a:xfrm>
            <a:off x="490461" y="281108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7" name="Google Shape;267;p38"/>
          <p:cNvCxnSpPr/>
          <p:nvPr/>
        </p:nvCxnSpPr>
        <p:spPr>
          <a:xfrm>
            <a:off x="4769527" y="281108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8" name="Google Shape;268;p38"/>
          <p:cNvCxnSpPr/>
          <p:nvPr/>
        </p:nvCxnSpPr>
        <p:spPr>
          <a:xfrm>
            <a:off x="6909059" y="2811084"/>
            <a:ext cx="15228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9" name="Google Shape;269;p38"/>
          <p:cNvSpPr txBox="1"/>
          <p:nvPr>
            <p:ph idx="12" type="sldNum"/>
          </p:nvPr>
        </p:nvSpPr>
        <p:spPr>
          <a:xfrm>
            <a:off x="3726235" y="1242768"/>
            <a:ext cx="149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70" name="Google Shape;27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600" y="3091775"/>
            <a:ext cx="2101550" cy="12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8"/>
          <p:cNvPicPr preferRelativeResize="0"/>
          <p:nvPr/>
        </p:nvPicPr>
        <p:blipFill rotWithShape="1">
          <a:blip r:embed="rId4">
            <a:alphaModFix/>
          </a:blip>
          <a:srcRect b="0" l="-6790" r="6789" t="0"/>
          <a:stretch/>
        </p:blipFill>
        <p:spPr>
          <a:xfrm>
            <a:off x="2611225" y="3091775"/>
            <a:ext cx="1522800" cy="162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23351" y="3040850"/>
            <a:ext cx="1830001" cy="175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28437" y="3040850"/>
            <a:ext cx="1698938" cy="1758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9"/>
          <p:cNvSpPr/>
          <p:nvPr/>
        </p:nvSpPr>
        <p:spPr>
          <a:xfrm>
            <a:off x="2837999" y="1042100"/>
            <a:ext cx="5951400" cy="3609000"/>
          </a:xfrm>
          <a:prstGeom prst="roundRect">
            <a:avLst>
              <a:gd fmla="val 2966" name="adj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63725" lIns="180100" spcFirstLastPara="1" rIns="180100" wrap="square" tIns="1637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39"/>
          <p:cNvSpPr txBox="1"/>
          <p:nvPr>
            <p:ph idx="12" type="sldNum"/>
          </p:nvPr>
        </p:nvSpPr>
        <p:spPr>
          <a:xfrm>
            <a:off x="3837085" y="2270018"/>
            <a:ext cx="149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280" name="Google Shape;280;p39"/>
          <p:cNvSpPr txBox="1"/>
          <p:nvPr>
            <p:ph type="title"/>
          </p:nvPr>
        </p:nvSpPr>
        <p:spPr>
          <a:xfrm>
            <a:off x="380519" y="492401"/>
            <a:ext cx="8382900" cy="3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 подключить?</a:t>
            </a:r>
            <a:endParaRPr/>
          </a:p>
        </p:txBody>
      </p:sp>
      <p:grpSp>
        <p:nvGrpSpPr>
          <p:cNvPr id="281" name="Google Shape;281;p39"/>
          <p:cNvGrpSpPr/>
          <p:nvPr/>
        </p:nvGrpSpPr>
        <p:grpSpPr>
          <a:xfrm>
            <a:off x="276438" y="1731133"/>
            <a:ext cx="1744795" cy="1064006"/>
            <a:chOff x="10742050" y="6187475"/>
            <a:chExt cx="3836400" cy="2339502"/>
          </a:xfrm>
        </p:grpSpPr>
        <p:sp>
          <p:nvSpPr>
            <p:cNvPr id="282" name="Google Shape;282;p39"/>
            <p:cNvSpPr txBox="1"/>
            <p:nvPr/>
          </p:nvSpPr>
          <p:spPr>
            <a:xfrm>
              <a:off x="11230450" y="6187475"/>
              <a:ext cx="3348000" cy="54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8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Зарегистрироваться в IntellectMoney </a:t>
              </a:r>
              <a:endParaRPr sz="600"/>
            </a:p>
          </p:txBody>
        </p:sp>
        <p:sp>
          <p:nvSpPr>
            <p:cNvPr descr="Значок &quot;Галочка1&quot; со сплошной заливкой" id="283" name="Google Shape;283;p39"/>
            <p:cNvSpPr/>
            <p:nvPr/>
          </p:nvSpPr>
          <p:spPr>
            <a:xfrm>
              <a:off x="10742050" y="6187475"/>
              <a:ext cx="273121" cy="273121"/>
            </a:xfrm>
            <a:custGeom>
              <a:rect b="b" l="l" r="r" t="t"/>
              <a:pathLst>
                <a:path extrusionOk="0" h="723499" w="723499">
                  <a:moveTo>
                    <a:pt x="361750" y="0"/>
                  </a:moveTo>
                  <a:cubicBezTo>
                    <a:pt x="161961" y="0"/>
                    <a:pt x="0" y="161961"/>
                    <a:pt x="0" y="361750"/>
                  </a:cubicBezTo>
                  <a:cubicBezTo>
                    <a:pt x="0" y="561539"/>
                    <a:pt x="161961" y="723500"/>
                    <a:pt x="361750" y="723500"/>
                  </a:cubicBezTo>
                  <a:cubicBezTo>
                    <a:pt x="561539" y="723500"/>
                    <a:pt x="723500" y="561539"/>
                    <a:pt x="723500" y="361750"/>
                  </a:cubicBezTo>
                  <a:cubicBezTo>
                    <a:pt x="723500" y="361740"/>
                    <a:pt x="723500" y="361731"/>
                    <a:pt x="723500" y="361721"/>
                  </a:cubicBezTo>
                  <a:cubicBezTo>
                    <a:pt x="723569" y="162016"/>
                    <a:pt x="561731" y="69"/>
                    <a:pt x="362026" y="0"/>
                  </a:cubicBezTo>
                  <a:cubicBezTo>
                    <a:pt x="361934" y="0"/>
                    <a:pt x="361842" y="0"/>
                    <a:pt x="361750" y="0"/>
                  </a:cubicBezTo>
                  <a:close/>
                  <a:moveTo>
                    <a:pt x="449380" y="379028"/>
                  </a:moveTo>
                  <a:cubicBezTo>
                    <a:pt x="396675" y="431638"/>
                    <a:pt x="343652" y="484715"/>
                    <a:pt x="290312" y="538258"/>
                  </a:cubicBezTo>
                  <a:cubicBezTo>
                    <a:pt x="244986" y="492716"/>
                    <a:pt x="199552" y="447282"/>
                    <a:pt x="154010" y="401955"/>
                  </a:cubicBezTo>
                  <a:lnTo>
                    <a:pt x="199549" y="356416"/>
                  </a:lnTo>
                  <a:lnTo>
                    <a:pt x="290312" y="447180"/>
                  </a:lnTo>
                  <a:cubicBezTo>
                    <a:pt x="334375" y="402482"/>
                    <a:pt x="378190" y="358099"/>
                    <a:pt x="421757" y="314030"/>
                  </a:cubicBezTo>
                  <a:cubicBezTo>
                    <a:pt x="465296" y="269967"/>
                    <a:pt x="489385" y="246317"/>
                    <a:pt x="534543" y="202673"/>
                  </a:cubicBezTo>
                  <a:cubicBezTo>
                    <a:pt x="535810" y="201406"/>
                    <a:pt x="537172" y="200149"/>
                    <a:pt x="538648" y="198863"/>
                  </a:cubicBezTo>
                  <a:cubicBezTo>
                    <a:pt x="540079" y="197649"/>
                    <a:pt x="541358" y="196268"/>
                    <a:pt x="542458" y="194748"/>
                  </a:cubicBezTo>
                  <a:lnTo>
                    <a:pt x="588636" y="240287"/>
                  </a:lnTo>
                  <a:cubicBezTo>
                    <a:pt x="535000" y="293627"/>
                    <a:pt x="502082" y="326393"/>
                    <a:pt x="449370" y="3790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84" name="Google Shape;284;p39"/>
            <p:cNvSpPr txBox="1"/>
            <p:nvPr/>
          </p:nvSpPr>
          <p:spPr>
            <a:xfrm>
              <a:off x="11230450" y="7086476"/>
              <a:ext cx="3348000" cy="54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8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Подписать договор для оплаты частями</a:t>
              </a:r>
              <a:endParaRPr sz="600"/>
            </a:p>
          </p:txBody>
        </p:sp>
        <p:sp>
          <p:nvSpPr>
            <p:cNvPr id="285" name="Google Shape;285;p39"/>
            <p:cNvSpPr txBox="1"/>
            <p:nvPr/>
          </p:nvSpPr>
          <p:spPr>
            <a:xfrm>
              <a:off x="11230450" y="7985477"/>
              <a:ext cx="3348000" cy="54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8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Настроить магазин и принимать платежи</a:t>
              </a:r>
              <a:endParaRPr sz="600"/>
            </a:p>
          </p:txBody>
        </p:sp>
        <p:sp>
          <p:nvSpPr>
            <p:cNvPr descr="Значок &quot;Галочка1&quot; со сплошной заливкой" id="286" name="Google Shape;286;p39"/>
            <p:cNvSpPr/>
            <p:nvPr/>
          </p:nvSpPr>
          <p:spPr>
            <a:xfrm>
              <a:off x="10742050" y="7086476"/>
              <a:ext cx="273121" cy="273121"/>
            </a:xfrm>
            <a:custGeom>
              <a:rect b="b" l="l" r="r" t="t"/>
              <a:pathLst>
                <a:path extrusionOk="0" h="723499" w="723499">
                  <a:moveTo>
                    <a:pt x="361750" y="0"/>
                  </a:moveTo>
                  <a:cubicBezTo>
                    <a:pt x="161961" y="0"/>
                    <a:pt x="0" y="161961"/>
                    <a:pt x="0" y="361750"/>
                  </a:cubicBezTo>
                  <a:cubicBezTo>
                    <a:pt x="0" y="561539"/>
                    <a:pt x="161961" y="723500"/>
                    <a:pt x="361750" y="723500"/>
                  </a:cubicBezTo>
                  <a:cubicBezTo>
                    <a:pt x="561539" y="723500"/>
                    <a:pt x="723500" y="561539"/>
                    <a:pt x="723500" y="361750"/>
                  </a:cubicBezTo>
                  <a:cubicBezTo>
                    <a:pt x="723500" y="361740"/>
                    <a:pt x="723500" y="361731"/>
                    <a:pt x="723500" y="361721"/>
                  </a:cubicBezTo>
                  <a:cubicBezTo>
                    <a:pt x="723569" y="162016"/>
                    <a:pt x="561731" y="69"/>
                    <a:pt x="362026" y="0"/>
                  </a:cubicBezTo>
                  <a:cubicBezTo>
                    <a:pt x="361934" y="0"/>
                    <a:pt x="361842" y="0"/>
                    <a:pt x="361750" y="0"/>
                  </a:cubicBezTo>
                  <a:close/>
                  <a:moveTo>
                    <a:pt x="449380" y="379028"/>
                  </a:moveTo>
                  <a:cubicBezTo>
                    <a:pt x="396675" y="431638"/>
                    <a:pt x="343652" y="484715"/>
                    <a:pt x="290312" y="538258"/>
                  </a:cubicBezTo>
                  <a:cubicBezTo>
                    <a:pt x="244986" y="492716"/>
                    <a:pt x="199552" y="447282"/>
                    <a:pt x="154010" y="401955"/>
                  </a:cubicBezTo>
                  <a:lnTo>
                    <a:pt x="199549" y="356416"/>
                  </a:lnTo>
                  <a:lnTo>
                    <a:pt x="290312" y="447180"/>
                  </a:lnTo>
                  <a:cubicBezTo>
                    <a:pt x="334375" y="402482"/>
                    <a:pt x="378190" y="358099"/>
                    <a:pt x="421757" y="314030"/>
                  </a:cubicBezTo>
                  <a:cubicBezTo>
                    <a:pt x="465296" y="269967"/>
                    <a:pt x="489385" y="246317"/>
                    <a:pt x="534543" y="202673"/>
                  </a:cubicBezTo>
                  <a:cubicBezTo>
                    <a:pt x="535810" y="201406"/>
                    <a:pt x="537172" y="200149"/>
                    <a:pt x="538648" y="198863"/>
                  </a:cubicBezTo>
                  <a:cubicBezTo>
                    <a:pt x="540079" y="197649"/>
                    <a:pt x="541358" y="196268"/>
                    <a:pt x="542458" y="194748"/>
                  </a:cubicBezTo>
                  <a:lnTo>
                    <a:pt x="588636" y="240287"/>
                  </a:lnTo>
                  <a:cubicBezTo>
                    <a:pt x="535000" y="293627"/>
                    <a:pt x="502082" y="326393"/>
                    <a:pt x="449370" y="3790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descr="Значок &quot;Галочка1&quot; со сплошной заливкой" id="287" name="Google Shape;287;p39"/>
            <p:cNvSpPr/>
            <p:nvPr/>
          </p:nvSpPr>
          <p:spPr>
            <a:xfrm>
              <a:off x="10742050" y="7985477"/>
              <a:ext cx="273121" cy="273121"/>
            </a:xfrm>
            <a:custGeom>
              <a:rect b="b" l="l" r="r" t="t"/>
              <a:pathLst>
                <a:path extrusionOk="0" h="723499" w="723499">
                  <a:moveTo>
                    <a:pt x="361750" y="0"/>
                  </a:moveTo>
                  <a:cubicBezTo>
                    <a:pt x="161961" y="0"/>
                    <a:pt x="0" y="161961"/>
                    <a:pt x="0" y="361750"/>
                  </a:cubicBezTo>
                  <a:cubicBezTo>
                    <a:pt x="0" y="561539"/>
                    <a:pt x="161961" y="723500"/>
                    <a:pt x="361750" y="723500"/>
                  </a:cubicBezTo>
                  <a:cubicBezTo>
                    <a:pt x="561539" y="723500"/>
                    <a:pt x="723500" y="561539"/>
                    <a:pt x="723500" y="361750"/>
                  </a:cubicBezTo>
                  <a:cubicBezTo>
                    <a:pt x="723500" y="361740"/>
                    <a:pt x="723500" y="361731"/>
                    <a:pt x="723500" y="361721"/>
                  </a:cubicBezTo>
                  <a:cubicBezTo>
                    <a:pt x="723569" y="162016"/>
                    <a:pt x="561731" y="69"/>
                    <a:pt x="362026" y="0"/>
                  </a:cubicBezTo>
                  <a:cubicBezTo>
                    <a:pt x="361934" y="0"/>
                    <a:pt x="361842" y="0"/>
                    <a:pt x="361750" y="0"/>
                  </a:cubicBezTo>
                  <a:close/>
                  <a:moveTo>
                    <a:pt x="449380" y="379028"/>
                  </a:moveTo>
                  <a:cubicBezTo>
                    <a:pt x="396675" y="431638"/>
                    <a:pt x="343652" y="484715"/>
                    <a:pt x="290312" y="538258"/>
                  </a:cubicBezTo>
                  <a:cubicBezTo>
                    <a:pt x="244986" y="492716"/>
                    <a:pt x="199552" y="447282"/>
                    <a:pt x="154010" y="401955"/>
                  </a:cubicBezTo>
                  <a:lnTo>
                    <a:pt x="199549" y="356416"/>
                  </a:lnTo>
                  <a:lnTo>
                    <a:pt x="290312" y="447180"/>
                  </a:lnTo>
                  <a:cubicBezTo>
                    <a:pt x="334375" y="402482"/>
                    <a:pt x="378190" y="358099"/>
                    <a:pt x="421757" y="314030"/>
                  </a:cubicBezTo>
                  <a:cubicBezTo>
                    <a:pt x="465296" y="269967"/>
                    <a:pt x="489385" y="246317"/>
                    <a:pt x="534543" y="202673"/>
                  </a:cubicBezTo>
                  <a:cubicBezTo>
                    <a:pt x="535810" y="201406"/>
                    <a:pt x="537172" y="200149"/>
                    <a:pt x="538648" y="198863"/>
                  </a:cubicBezTo>
                  <a:cubicBezTo>
                    <a:pt x="540079" y="197649"/>
                    <a:pt x="541358" y="196268"/>
                    <a:pt x="542458" y="194748"/>
                  </a:cubicBezTo>
                  <a:lnTo>
                    <a:pt x="588636" y="240287"/>
                  </a:lnTo>
                  <a:cubicBezTo>
                    <a:pt x="535000" y="293627"/>
                    <a:pt x="502082" y="326393"/>
                    <a:pt x="449370" y="3790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pic>
        <p:nvPicPr>
          <p:cNvPr id="288" name="Google Shape;288;p39"/>
          <p:cNvPicPr preferRelativeResize="0"/>
          <p:nvPr/>
        </p:nvPicPr>
        <p:blipFill rotWithShape="1">
          <a:blip r:embed="rId3">
            <a:alphaModFix/>
          </a:blip>
          <a:srcRect b="0" l="0" r="28744" t="0"/>
          <a:stretch/>
        </p:blipFill>
        <p:spPr>
          <a:xfrm>
            <a:off x="2934288" y="1153075"/>
            <a:ext cx="5758828" cy="3387026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39"/>
          <p:cNvSpPr/>
          <p:nvPr/>
        </p:nvSpPr>
        <p:spPr>
          <a:xfrm>
            <a:off x="313400" y="3142393"/>
            <a:ext cx="1524000" cy="1604400"/>
          </a:xfrm>
          <a:prstGeom prst="roundRect">
            <a:avLst>
              <a:gd fmla="val 5174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t" bIns="163725" lIns="180100" spcFirstLastPara="1" rIns="180100" wrap="square" tIns="1637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Моментально</a:t>
            </a:r>
            <a:endParaRPr sz="100"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Любая покупка оплачивается за секунды, счет полностью оплачивается нашим сервисом  и отображается в ЛК </a:t>
            </a:r>
            <a:endParaRPr sz="600"/>
          </a:p>
        </p:txBody>
      </p:sp>
      <p:pic>
        <p:nvPicPr>
          <p:cNvPr id="290" name="Google Shape;290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3550" y="1078037"/>
            <a:ext cx="2433400" cy="3537125"/>
          </a:xfrm>
          <a:prstGeom prst="rect">
            <a:avLst/>
          </a:prstGeom>
          <a:noFill/>
          <a:ln cap="flat" cmpd="sng" w="152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0"/>
          <p:cNvSpPr txBox="1"/>
          <p:nvPr>
            <p:ph type="title"/>
          </p:nvPr>
        </p:nvSpPr>
        <p:spPr>
          <a:xfrm>
            <a:off x="380263" y="492401"/>
            <a:ext cx="83835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/>
              <a:t>Легкая интеграция с IntellectMoney</a:t>
            </a:r>
            <a:endParaRPr sz="25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40"/>
          <p:cNvSpPr/>
          <p:nvPr/>
        </p:nvSpPr>
        <p:spPr>
          <a:xfrm>
            <a:off x="6798860" y="535378"/>
            <a:ext cx="1965000" cy="1047900"/>
          </a:xfrm>
          <a:prstGeom prst="roundRect">
            <a:avLst>
              <a:gd fmla="val 11526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t" bIns="163725" lIns="180100" spcFirstLastPara="1" rIns="180100" wrap="square" tIns="163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~</a:t>
            </a:r>
            <a:r>
              <a:rPr lang="ru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10 минут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займет настройка магазина и подключение сайта</a:t>
            </a:r>
            <a:endParaRPr sz="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7" name="Google Shape;297;p40"/>
          <p:cNvSpPr txBox="1"/>
          <p:nvPr>
            <p:ph idx="12" type="sldNum"/>
          </p:nvPr>
        </p:nvSpPr>
        <p:spPr>
          <a:xfrm>
            <a:off x="3837085" y="2270018"/>
            <a:ext cx="149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98" name="Google Shape;29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800" y="1583275"/>
            <a:ext cx="6419050" cy="3216426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0"/>
          <p:cNvSpPr txBox="1"/>
          <p:nvPr/>
        </p:nvSpPr>
        <p:spPr>
          <a:xfrm>
            <a:off x="6798859" y="3207993"/>
            <a:ext cx="36513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272A3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00" name="Google Shape;300;p40"/>
          <p:cNvSpPr txBox="1"/>
          <p:nvPr/>
        </p:nvSpPr>
        <p:spPr>
          <a:xfrm>
            <a:off x="7124475" y="2571743"/>
            <a:ext cx="15228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Легко подключить</a:t>
            </a:r>
            <a:endParaRPr sz="600"/>
          </a:p>
        </p:txBody>
      </p:sp>
      <p:sp>
        <p:nvSpPr>
          <p:cNvPr descr="Значок &quot;Галочка1&quot; со сплошной заливкой" id="301" name="Google Shape;301;p40"/>
          <p:cNvSpPr/>
          <p:nvPr/>
        </p:nvSpPr>
        <p:spPr>
          <a:xfrm>
            <a:off x="6902334" y="2571743"/>
            <a:ext cx="124804" cy="124804"/>
          </a:xfrm>
          <a:custGeom>
            <a:rect b="b" l="l" r="r" t="t"/>
            <a:pathLst>
              <a:path extrusionOk="0" h="723499" w="723499">
                <a:moveTo>
                  <a:pt x="361750" y="0"/>
                </a:moveTo>
                <a:cubicBezTo>
                  <a:pt x="161961" y="0"/>
                  <a:pt x="0" y="161961"/>
                  <a:pt x="0" y="361750"/>
                </a:cubicBezTo>
                <a:cubicBezTo>
                  <a:pt x="0" y="561539"/>
                  <a:pt x="161961" y="723500"/>
                  <a:pt x="361750" y="723500"/>
                </a:cubicBezTo>
                <a:cubicBezTo>
                  <a:pt x="561539" y="723500"/>
                  <a:pt x="723500" y="561539"/>
                  <a:pt x="723500" y="361750"/>
                </a:cubicBezTo>
                <a:cubicBezTo>
                  <a:pt x="723500" y="361740"/>
                  <a:pt x="723500" y="361731"/>
                  <a:pt x="723500" y="361721"/>
                </a:cubicBezTo>
                <a:cubicBezTo>
                  <a:pt x="723569" y="162016"/>
                  <a:pt x="561731" y="69"/>
                  <a:pt x="362026" y="0"/>
                </a:cubicBezTo>
                <a:cubicBezTo>
                  <a:pt x="361934" y="0"/>
                  <a:pt x="361842" y="0"/>
                  <a:pt x="361750" y="0"/>
                </a:cubicBezTo>
                <a:close/>
                <a:moveTo>
                  <a:pt x="449380" y="379028"/>
                </a:moveTo>
                <a:cubicBezTo>
                  <a:pt x="396675" y="431638"/>
                  <a:pt x="343652" y="484715"/>
                  <a:pt x="290312" y="538258"/>
                </a:cubicBezTo>
                <a:cubicBezTo>
                  <a:pt x="244986" y="492716"/>
                  <a:pt x="199552" y="447282"/>
                  <a:pt x="154010" y="401955"/>
                </a:cubicBezTo>
                <a:lnTo>
                  <a:pt x="199549" y="356416"/>
                </a:lnTo>
                <a:lnTo>
                  <a:pt x="290312" y="447180"/>
                </a:lnTo>
                <a:cubicBezTo>
                  <a:pt x="334375" y="402482"/>
                  <a:pt x="378190" y="358099"/>
                  <a:pt x="421757" y="314030"/>
                </a:cubicBezTo>
                <a:cubicBezTo>
                  <a:pt x="465296" y="269967"/>
                  <a:pt x="489385" y="246317"/>
                  <a:pt x="534543" y="202673"/>
                </a:cubicBezTo>
                <a:cubicBezTo>
                  <a:pt x="535810" y="201406"/>
                  <a:pt x="537172" y="200149"/>
                  <a:pt x="538648" y="198863"/>
                </a:cubicBezTo>
                <a:cubicBezTo>
                  <a:pt x="540079" y="197649"/>
                  <a:pt x="541358" y="196268"/>
                  <a:pt x="542458" y="194748"/>
                </a:cubicBezTo>
                <a:lnTo>
                  <a:pt x="588636" y="240287"/>
                </a:lnTo>
                <a:cubicBezTo>
                  <a:pt x="535000" y="293627"/>
                  <a:pt x="502082" y="326393"/>
                  <a:pt x="449370" y="3790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40"/>
          <p:cNvSpPr txBox="1"/>
          <p:nvPr/>
        </p:nvSpPr>
        <p:spPr>
          <a:xfrm>
            <a:off x="7124475" y="2980600"/>
            <a:ext cx="19347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Разделим оплату на срок от 6 недель до 12 месяцев</a:t>
            </a:r>
            <a:endParaRPr sz="600"/>
          </a:p>
        </p:txBody>
      </p:sp>
      <p:sp>
        <p:nvSpPr>
          <p:cNvPr id="303" name="Google Shape;303;p40"/>
          <p:cNvSpPr txBox="1"/>
          <p:nvPr/>
        </p:nvSpPr>
        <p:spPr>
          <a:xfrm>
            <a:off x="7080150" y="3389475"/>
            <a:ext cx="1522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Самостоятельно спишем у клиента </a:t>
            </a: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остальные</a:t>
            </a: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части платежа</a:t>
            </a:r>
            <a:endParaRPr sz="600"/>
          </a:p>
        </p:txBody>
      </p:sp>
      <p:sp>
        <p:nvSpPr>
          <p:cNvPr id="304" name="Google Shape;304;p40"/>
          <p:cNvSpPr txBox="1"/>
          <p:nvPr/>
        </p:nvSpPr>
        <p:spPr>
          <a:xfrm>
            <a:off x="7124475" y="3921358"/>
            <a:ext cx="15228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Дадим готовое решения для 54 ФЗ</a:t>
            </a:r>
            <a:endParaRPr sz="600"/>
          </a:p>
        </p:txBody>
      </p:sp>
      <p:sp>
        <p:nvSpPr>
          <p:cNvPr descr="Значок &quot;Галочка1&quot; со сплошной заливкой" id="305" name="Google Shape;305;p40"/>
          <p:cNvSpPr/>
          <p:nvPr/>
        </p:nvSpPr>
        <p:spPr>
          <a:xfrm>
            <a:off x="6902334" y="2980609"/>
            <a:ext cx="124804" cy="124804"/>
          </a:xfrm>
          <a:custGeom>
            <a:rect b="b" l="l" r="r" t="t"/>
            <a:pathLst>
              <a:path extrusionOk="0" h="723499" w="723499">
                <a:moveTo>
                  <a:pt x="361750" y="0"/>
                </a:moveTo>
                <a:cubicBezTo>
                  <a:pt x="161961" y="0"/>
                  <a:pt x="0" y="161961"/>
                  <a:pt x="0" y="361750"/>
                </a:cubicBezTo>
                <a:cubicBezTo>
                  <a:pt x="0" y="561539"/>
                  <a:pt x="161961" y="723500"/>
                  <a:pt x="361750" y="723500"/>
                </a:cubicBezTo>
                <a:cubicBezTo>
                  <a:pt x="561539" y="723500"/>
                  <a:pt x="723500" y="561539"/>
                  <a:pt x="723500" y="361750"/>
                </a:cubicBezTo>
                <a:cubicBezTo>
                  <a:pt x="723500" y="361740"/>
                  <a:pt x="723500" y="361731"/>
                  <a:pt x="723500" y="361721"/>
                </a:cubicBezTo>
                <a:cubicBezTo>
                  <a:pt x="723569" y="162016"/>
                  <a:pt x="561731" y="69"/>
                  <a:pt x="362026" y="0"/>
                </a:cubicBezTo>
                <a:cubicBezTo>
                  <a:pt x="361934" y="0"/>
                  <a:pt x="361842" y="0"/>
                  <a:pt x="361750" y="0"/>
                </a:cubicBezTo>
                <a:close/>
                <a:moveTo>
                  <a:pt x="449380" y="379028"/>
                </a:moveTo>
                <a:cubicBezTo>
                  <a:pt x="396675" y="431638"/>
                  <a:pt x="343652" y="484715"/>
                  <a:pt x="290312" y="538258"/>
                </a:cubicBezTo>
                <a:cubicBezTo>
                  <a:pt x="244986" y="492716"/>
                  <a:pt x="199552" y="447282"/>
                  <a:pt x="154010" y="401955"/>
                </a:cubicBezTo>
                <a:lnTo>
                  <a:pt x="199549" y="356416"/>
                </a:lnTo>
                <a:lnTo>
                  <a:pt x="290312" y="447180"/>
                </a:lnTo>
                <a:cubicBezTo>
                  <a:pt x="334375" y="402482"/>
                  <a:pt x="378190" y="358099"/>
                  <a:pt x="421757" y="314030"/>
                </a:cubicBezTo>
                <a:cubicBezTo>
                  <a:pt x="465296" y="269967"/>
                  <a:pt x="489385" y="246317"/>
                  <a:pt x="534543" y="202673"/>
                </a:cubicBezTo>
                <a:cubicBezTo>
                  <a:pt x="535810" y="201406"/>
                  <a:pt x="537172" y="200149"/>
                  <a:pt x="538648" y="198863"/>
                </a:cubicBezTo>
                <a:cubicBezTo>
                  <a:pt x="540079" y="197649"/>
                  <a:pt x="541358" y="196268"/>
                  <a:pt x="542458" y="194748"/>
                </a:cubicBezTo>
                <a:lnTo>
                  <a:pt x="588636" y="240287"/>
                </a:lnTo>
                <a:cubicBezTo>
                  <a:pt x="535000" y="293627"/>
                  <a:pt x="502082" y="326393"/>
                  <a:pt x="449370" y="3790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Значок &quot;Галочка1&quot; со сплошной заливкой" id="306" name="Google Shape;306;p40"/>
          <p:cNvSpPr/>
          <p:nvPr/>
        </p:nvSpPr>
        <p:spPr>
          <a:xfrm>
            <a:off x="6902334" y="3450088"/>
            <a:ext cx="124804" cy="124804"/>
          </a:xfrm>
          <a:custGeom>
            <a:rect b="b" l="l" r="r" t="t"/>
            <a:pathLst>
              <a:path extrusionOk="0" h="723499" w="723499">
                <a:moveTo>
                  <a:pt x="361750" y="0"/>
                </a:moveTo>
                <a:cubicBezTo>
                  <a:pt x="161961" y="0"/>
                  <a:pt x="0" y="161961"/>
                  <a:pt x="0" y="361750"/>
                </a:cubicBezTo>
                <a:cubicBezTo>
                  <a:pt x="0" y="561539"/>
                  <a:pt x="161961" y="723500"/>
                  <a:pt x="361750" y="723500"/>
                </a:cubicBezTo>
                <a:cubicBezTo>
                  <a:pt x="561539" y="723500"/>
                  <a:pt x="723500" y="561539"/>
                  <a:pt x="723500" y="361750"/>
                </a:cubicBezTo>
                <a:cubicBezTo>
                  <a:pt x="723500" y="361740"/>
                  <a:pt x="723500" y="361731"/>
                  <a:pt x="723500" y="361721"/>
                </a:cubicBezTo>
                <a:cubicBezTo>
                  <a:pt x="723569" y="162016"/>
                  <a:pt x="561731" y="69"/>
                  <a:pt x="362026" y="0"/>
                </a:cubicBezTo>
                <a:cubicBezTo>
                  <a:pt x="361934" y="0"/>
                  <a:pt x="361842" y="0"/>
                  <a:pt x="361750" y="0"/>
                </a:cubicBezTo>
                <a:close/>
                <a:moveTo>
                  <a:pt x="449380" y="379028"/>
                </a:moveTo>
                <a:cubicBezTo>
                  <a:pt x="396675" y="431638"/>
                  <a:pt x="343652" y="484715"/>
                  <a:pt x="290312" y="538258"/>
                </a:cubicBezTo>
                <a:cubicBezTo>
                  <a:pt x="244986" y="492716"/>
                  <a:pt x="199552" y="447282"/>
                  <a:pt x="154010" y="401955"/>
                </a:cubicBezTo>
                <a:lnTo>
                  <a:pt x="199549" y="356416"/>
                </a:lnTo>
                <a:lnTo>
                  <a:pt x="290312" y="447180"/>
                </a:lnTo>
                <a:cubicBezTo>
                  <a:pt x="334375" y="402482"/>
                  <a:pt x="378190" y="358099"/>
                  <a:pt x="421757" y="314030"/>
                </a:cubicBezTo>
                <a:cubicBezTo>
                  <a:pt x="465296" y="269967"/>
                  <a:pt x="489385" y="246317"/>
                  <a:pt x="534543" y="202673"/>
                </a:cubicBezTo>
                <a:cubicBezTo>
                  <a:pt x="535810" y="201406"/>
                  <a:pt x="537172" y="200149"/>
                  <a:pt x="538648" y="198863"/>
                </a:cubicBezTo>
                <a:cubicBezTo>
                  <a:pt x="540079" y="197649"/>
                  <a:pt x="541358" y="196268"/>
                  <a:pt x="542458" y="194748"/>
                </a:cubicBezTo>
                <a:lnTo>
                  <a:pt x="588636" y="240287"/>
                </a:lnTo>
                <a:cubicBezTo>
                  <a:pt x="535000" y="293627"/>
                  <a:pt x="502082" y="326393"/>
                  <a:pt x="449370" y="3790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Значок &quot;Галочка1&quot; со сплошной заливкой" id="307" name="Google Shape;307;p40"/>
          <p:cNvSpPr/>
          <p:nvPr/>
        </p:nvSpPr>
        <p:spPr>
          <a:xfrm>
            <a:off x="6902334" y="3919546"/>
            <a:ext cx="124804" cy="124804"/>
          </a:xfrm>
          <a:custGeom>
            <a:rect b="b" l="l" r="r" t="t"/>
            <a:pathLst>
              <a:path extrusionOk="0" h="723499" w="723499">
                <a:moveTo>
                  <a:pt x="361750" y="0"/>
                </a:moveTo>
                <a:cubicBezTo>
                  <a:pt x="161961" y="0"/>
                  <a:pt x="0" y="161961"/>
                  <a:pt x="0" y="361750"/>
                </a:cubicBezTo>
                <a:cubicBezTo>
                  <a:pt x="0" y="561539"/>
                  <a:pt x="161961" y="723500"/>
                  <a:pt x="361750" y="723500"/>
                </a:cubicBezTo>
                <a:cubicBezTo>
                  <a:pt x="561539" y="723500"/>
                  <a:pt x="723500" y="561539"/>
                  <a:pt x="723500" y="361750"/>
                </a:cubicBezTo>
                <a:cubicBezTo>
                  <a:pt x="723500" y="361740"/>
                  <a:pt x="723500" y="361731"/>
                  <a:pt x="723500" y="361721"/>
                </a:cubicBezTo>
                <a:cubicBezTo>
                  <a:pt x="723569" y="162016"/>
                  <a:pt x="561731" y="69"/>
                  <a:pt x="362026" y="0"/>
                </a:cubicBezTo>
                <a:cubicBezTo>
                  <a:pt x="361934" y="0"/>
                  <a:pt x="361842" y="0"/>
                  <a:pt x="361750" y="0"/>
                </a:cubicBezTo>
                <a:close/>
                <a:moveTo>
                  <a:pt x="449380" y="379028"/>
                </a:moveTo>
                <a:cubicBezTo>
                  <a:pt x="396675" y="431638"/>
                  <a:pt x="343652" y="484715"/>
                  <a:pt x="290312" y="538258"/>
                </a:cubicBezTo>
                <a:cubicBezTo>
                  <a:pt x="244986" y="492716"/>
                  <a:pt x="199552" y="447282"/>
                  <a:pt x="154010" y="401955"/>
                </a:cubicBezTo>
                <a:lnTo>
                  <a:pt x="199549" y="356416"/>
                </a:lnTo>
                <a:lnTo>
                  <a:pt x="290312" y="447180"/>
                </a:lnTo>
                <a:cubicBezTo>
                  <a:pt x="334375" y="402482"/>
                  <a:pt x="378190" y="358099"/>
                  <a:pt x="421757" y="314030"/>
                </a:cubicBezTo>
                <a:cubicBezTo>
                  <a:pt x="465296" y="269967"/>
                  <a:pt x="489385" y="246317"/>
                  <a:pt x="534543" y="202673"/>
                </a:cubicBezTo>
                <a:cubicBezTo>
                  <a:pt x="535810" y="201406"/>
                  <a:pt x="537172" y="200149"/>
                  <a:pt x="538648" y="198863"/>
                </a:cubicBezTo>
                <a:cubicBezTo>
                  <a:pt x="540079" y="197649"/>
                  <a:pt x="541358" y="196268"/>
                  <a:pt x="542458" y="194748"/>
                </a:cubicBezTo>
                <a:lnTo>
                  <a:pt x="588636" y="240287"/>
                </a:lnTo>
                <a:cubicBezTo>
                  <a:pt x="535000" y="293627"/>
                  <a:pt x="502082" y="326393"/>
                  <a:pt x="449370" y="3790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1"/>
          <p:cNvSpPr/>
          <p:nvPr/>
        </p:nvSpPr>
        <p:spPr>
          <a:xfrm>
            <a:off x="575011" y="1280593"/>
            <a:ext cx="4110000" cy="3370500"/>
          </a:xfrm>
          <a:prstGeom prst="roundRect">
            <a:avLst>
              <a:gd fmla="val 330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20775" lIns="41575" spcFirstLastPara="1" rIns="41575" wrap="square" tIns="207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41"/>
          <p:cNvSpPr txBox="1"/>
          <p:nvPr/>
        </p:nvSpPr>
        <p:spPr>
          <a:xfrm>
            <a:off x="804599" y="2111829"/>
            <a:ext cx="3517200" cy="1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ru" sz="800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г. Москва, Ленинградский проспект, д. 80, корпус 7, офис 101</a:t>
            </a:r>
            <a:endParaRPr sz="800">
              <a:solidFill>
                <a:schemeClr val="accent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4" name="Google Shape;314;p41"/>
          <p:cNvSpPr txBox="1"/>
          <p:nvPr/>
        </p:nvSpPr>
        <p:spPr>
          <a:xfrm>
            <a:off x="804601" y="2338625"/>
            <a:ext cx="3555600" cy="9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ru" sz="1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+7 (800) 500-25-86</a:t>
            </a:r>
            <a:endParaRPr b="0" sz="15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ru" sz="1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+7 (495) </a:t>
            </a:r>
            <a:r>
              <a:rPr lang="ru" sz="1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649</a:t>
            </a:r>
            <a:r>
              <a:rPr b="0" lang="ru" sz="1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-86-65</a:t>
            </a:r>
            <a:br>
              <a:rPr b="0" lang="ru" sz="1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b="0" lang="ru" sz="1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ru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pro@intellectmoney.ru</a:t>
            </a:r>
            <a:endParaRPr b="0" sz="2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5" name="Google Shape;315;p41">
            <a:hlinkClick r:id="rId3"/>
          </p:cNvPr>
          <p:cNvSpPr txBox="1"/>
          <p:nvPr/>
        </p:nvSpPr>
        <p:spPr>
          <a:xfrm>
            <a:off x="2848813" y="4133507"/>
            <a:ext cx="9597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8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Telegram-канал</a:t>
            </a:r>
            <a:endParaRPr sz="6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@intellect_money</a:t>
            </a:r>
            <a:endParaRPr sz="800">
              <a:solidFill>
                <a:schemeClr val="accent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6" name="Google Shape;316;p41">
            <a:hlinkClick r:id="rId4"/>
          </p:cNvPr>
          <p:cNvSpPr txBox="1"/>
          <p:nvPr/>
        </p:nvSpPr>
        <p:spPr>
          <a:xfrm>
            <a:off x="804599" y="4133507"/>
            <a:ext cx="12285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8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Подробности на сайте</a:t>
            </a:r>
            <a:endParaRPr sz="6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ru" sz="800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rPr>
              <a:t>intellectmoney.ru</a:t>
            </a:r>
            <a:endParaRPr sz="800">
              <a:solidFill>
                <a:schemeClr val="accent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317" name="Google Shape;317;p41"/>
          <p:cNvGrpSpPr/>
          <p:nvPr/>
        </p:nvGrpSpPr>
        <p:grpSpPr>
          <a:xfrm>
            <a:off x="2848796" y="3540923"/>
            <a:ext cx="409813" cy="409762"/>
            <a:chOff x="16141685" y="8510075"/>
            <a:chExt cx="504571" cy="504571"/>
          </a:xfrm>
        </p:grpSpPr>
        <p:sp>
          <p:nvSpPr>
            <p:cNvPr id="318" name="Google Shape;318;p41"/>
            <p:cNvSpPr/>
            <p:nvPr/>
          </p:nvSpPr>
          <p:spPr>
            <a:xfrm>
              <a:off x="16141685" y="8510075"/>
              <a:ext cx="504571" cy="504571"/>
            </a:xfrm>
            <a:custGeom>
              <a:rect b="b" l="l" r="r" t="t"/>
              <a:pathLst>
                <a:path extrusionOk="0" h="736600" w="736600">
                  <a:moveTo>
                    <a:pt x="594946" y="0"/>
                  </a:moveTo>
                  <a:lnTo>
                    <a:pt x="141654" y="0"/>
                  </a:lnTo>
                  <a:cubicBezTo>
                    <a:pt x="63421" y="0"/>
                    <a:pt x="0" y="63421"/>
                    <a:pt x="0" y="141654"/>
                  </a:cubicBezTo>
                  <a:lnTo>
                    <a:pt x="0" y="594946"/>
                  </a:lnTo>
                  <a:cubicBezTo>
                    <a:pt x="0" y="673180"/>
                    <a:pt x="63421" y="736600"/>
                    <a:pt x="141654" y="736600"/>
                  </a:cubicBezTo>
                  <a:lnTo>
                    <a:pt x="594946" y="736600"/>
                  </a:lnTo>
                  <a:cubicBezTo>
                    <a:pt x="673180" y="736600"/>
                    <a:pt x="736600" y="673180"/>
                    <a:pt x="736600" y="594946"/>
                  </a:cubicBezTo>
                  <a:lnTo>
                    <a:pt x="736600" y="141654"/>
                  </a:lnTo>
                  <a:cubicBezTo>
                    <a:pt x="736600" y="63421"/>
                    <a:pt x="673180" y="0"/>
                    <a:pt x="5949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19" name="Google Shape;319;p4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6241050" y="8618075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20" name="Google Shape;320;p41"/>
          <p:cNvCxnSpPr/>
          <p:nvPr/>
        </p:nvCxnSpPr>
        <p:spPr>
          <a:xfrm>
            <a:off x="2629945" y="3329105"/>
            <a:ext cx="0" cy="106410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1" name="Google Shape;321;p41"/>
          <p:cNvCxnSpPr/>
          <p:nvPr/>
        </p:nvCxnSpPr>
        <p:spPr>
          <a:xfrm>
            <a:off x="812434" y="3329105"/>
            <a:ext cx="36351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22" name="Google Shape;322;p41"/>
          <p:cNvGrpSpPr/>
          <p:nvPr/>
        </p:nvGrpSpPr>
        <p:grpSpPr>
          <a:xfrm>
            <a:off x="804249" y="3541293"/>
            <a:ext cx="409320" cy="409320"/>
            <a:chOff x="10737850" y="7786484"/>
            <a:chExt cx="900000" cy="900000"/>
          </a:xfrm>
        </p:grpSpPr>
        <p:sp>
          <p:nvSpPr>
            <p:cNvPr id="323" name="Google Shape;323;p41"/>
            <p:cNvSpPr/>
            <p:nvPr/>
          </p:nvSpPr>
          <p:spPr>
            <a:xfrm>
              <a:off x="10737850" y="7786484"/>
              <a:ext cx="900000" cy="900000"/>
            </a:xfrm>
            <a:custGeom>
              <a:rect b="b" l="l" r="r" t="t"/>
              <a:pathLst>
                <a:path extrusionOk="0" h="900000" w="900000">
                  <a:moveTo>
                    <a:pt x="0" y="288000"/>
                  </a:moveTo>
                  <a:cubicBezTo>
                    <a:pt x="0" y="187191"/>
                    <a:pt x="0" y="136786"/>
                    <a:pt x="19619" y="98282"/>
                  </a:cubicBezTo>
                  <a:cubicBezTo>
                    <a:pt x="36876" y="64413"/>
                    <a:pt x="64413" y="36876"/>
                    <a:pt x="98282" y="19619"/>
                  </a:cubicBezTo>
                  <a:cubicBezTo>
                    <a:pt x="136786" y="0"/>
                    <a:pt x="187191" y="0"/>
                    <a:pt x="288000" y="0"/>
                  </a:cubicBezTo>
                  <a:lnTo>
                    <a:pt x="612000" y="0"/>
                  </a:lnTo>
                  <a:cubicBezTo>
                    <a:pt x="712809" y="0"/>
                    <a:pt x="763214" y="0"/>
                    <a:pt x="801718" y="19619"/>
                  </a:cubicBezTo>
                  <a:cubicBezTo>
                    <a:pt x="835588" y="36876"/>
                    <a:pt x="863124" y="64413"/>
                    <a:pt x="880381" y="98282"/>
                  </a:cubicBezTo>
                  <a:cubicBezTo>
                    <a:pt x="900000" y="136786"/>
                    <a:pt x="900000" y="187191"/>
                    <a:pt x="900000" y="288000"/>
                  </a:cubicBezTo>
                  <a:lnTo>
                    <a:pt x="900000" y="612000"/>
                  </a:lnTo>
                  <a:cubicBezTo>
                    <a:pt x="900000" y="712809"/>
                    <a:pt x="900000" y="763214"/>
                    <a:pt x="880381" y="801718"/>
                  </a:cubicBezTo>
                  <a:cubicBezTo>
                    <a:pt x="863124" y="835588"/>
                    <a:pt x="835588" y="863124"/>
                    <a:pt x="801718" y="880381"/>
                  </a:cubicBezTo>
                  <a:cubicBezTo>
                    <a:pt x="763214" y="900000"/>
                    <a:pt x="712809" y="900000"/>
                    <a:pt x="612000" y="900000"/>
                  </a:cubicBezTo>
                  <a:lnTo>
                    <a:pt x="288000" y="900000"/>
                  </a:lnTo>
                  <a:cubicBezTo>
                    <a:pt x="187191" y="900000"/>
                    <a:pt x="136786" y="900000"/>
                    <a:pt x="98282" y="880381"/>
                  </a:cubicBezTo>
                  <a:cubicBezTo>
                    <a:pt x="64413" y="863124"/>
                    <a:pt x="36876" y="835588"/>
                    <a:pt x="19619" y="801718"/>
                  </a:cubicBezTo>
                  <a:cubicBezTo>
                    <a:pt x="0" y="763214"/>
                    <a:pt x="0" y="712809"/>
                    <a:pt x="0" y="612000"/>
                  </a:cubicBezTo>
                  <a:lnTo>
                    <a:pt x="0" y="288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41"/>
            <p:cNvSpPr/>
            <p:nvPr/>
          </p:nvSpPr>
          <p:spPr>
            <a:xfrm>
              <a:off x="10957449" y="8006087"/>
              <a:ext cx="460799" cy="460800"/>
            </a:xfrm>
            <a:custGeom>
              <a:rect b="b" l="l" r="r" t="t"/>
              <a:pathLst>
                <a:path extrusionOk="0" h="460800" w="460799">
                  <a:moveTo>
                    <a:pt x="51930" y="173700"/>
                  </a:moveTo>
                  <a:lnTo>
                    <a:pt x="60390" y="188460"/>
                  </a:lnTo>
                  <a:cubicBezTo>
                    <a:pt x="67860" y="201510"/>
                    <a:pt x="80100" y="211140"/>
                    <a:pt x="94590" y="215280"/>
                  </a:cubicBezTo>
                  <a:lnTo>
                    <a:pt x="146700" y="230130"/>
                  </a:lnTo>
                  <a:cubicBezTo>
                    <a:pt x="162180" y="234540"/>
                    <a:pt x="172800" y="248670"/>
                    <a:pt x="172800" y="264780"/>
                  </a:cubicBezTo>
                  <a:lnTo>
                    <a:pt x="172800" y="300690"/>
                  </a:lnTo>
                  <a:cubicBezTo>
                    <a:pt x="172800" y="310590"/>
                    <a:pt x="178380" y="319590"/>
                    <a:pt x="187200" y="324000"/>
                  </a:cubicBezTo>
                  <a:cubicBezTo>
                    <a:pt x="196020" y="328410"/>
                    <a:pt x="201600" y="337410"/>
                    <a:pt x="201600" y="347310"/>
                  </a:cubicBezTo>
                  <a:lnTo>
                    <a:pt x="201600" y="382410"/>
                  </a:lnTo>
                  <a:cubicBezTo>
                    <a:pt x="201600" y="396450"/>
                    <a:pt x="215010" y="406620"/>
                    <a:pt x="228510" y="402750"/>
                  </a:cubicBezTo>
                  <a:cubicBezTo>
                    <a:pt x="243000" y="398610"/>
                    <a:pt x="254250" y="387000"/>
                    <a:pt x="257940" y="372330"/>
                  </a:cubicBezTo>
                  <a:lnTo>
                    <a:pt x="260460" y="362250"/>
                  </a:lnTo>
                  <a:cubicBezTo>
                    <a:pt x="264240" y="347040"/>
                    <a:pt x="274140" y="333990"/>
                    <a:pt x="287730" y="326250"/>
                  </a:cubicBezTo>
                  <a:lnTo>
                    <a:pt x="295020" y="322110"/>
                  </a:lnTo>
                  <a:cubicBezTo>
                    <a:pt x="308520" y="314460"/>
                    <a:pt x="316800" y="300060"/>
                    <a:pt x="316800" y="284580"/>
                  </a:cubicBezTo>
                  <a:lnTo>
                    <a:pt x="316800" y="277110"/>
                  </a:lnTo>
                  <a:cubicBezTo>
                    <a:pt x="316800" y="265680"/>
                    <a:pt x="312210" y="254700"/>
                    <a:pt x="304110" y="246600"/>
                  </a:cubicBezTo>
                  <a:lnTo>
                    <a:pt x="300600" y="243090"/>
                  </a:lnTo>
                  <a:cubicBezTo>
                    <a:pt x="292500" y="234990"/>
                    <a:pt x="281520" y="230400"/>
                    <a:pt x="270090" y="230400"/>
                  </a:cubicBezTo>
                  <a:lnTo>
                    <a:pt x="231300" y="230400"/>
                  </a:lnTo>
                  <a:cubicBezTo>
                    <a:pt x="221310" y="230400"/>
                    <a:pt x="211410" y="227790"/>
                    <a:pt x="202680" y="222840"/>
                  </a:cubicBezTo>
                  <a:lnTo>
                    <a:pt x="171630" y="205110"/>
                  </a:lnTo>
                  <a:cubicBezTo>
                    <a:pt x="167760" y="202860"/>
                    <a:pt x="164790" y="199260"/>
                    <a:pt x="163350" y="195030"/>
                  </a:cubicBezTo>
                  <a:cubicBezTo>
                    <a:pt x="160470" y="186390"/>
                    <a:pt x="164340" y="177030"/>
                    <a:pt x="172530" y="172980"/>
                  </a:cubicBezTo>
                  <a:lnTo>
                    <a:pt x="177840" y="170280"/>
                  </a:lnTo>
                  <a:cubicBezTo>
                    <a:pt x="183780" y="167310"/>
                    <a:pt x="190710" y="166770"/>
                    <a:pt x="197010" y="168930"/>
                  </a:cubicBezTo>
                  <a:lnTo>
                    <a:pt x="217890" y="175860"/>
                  </a:lnTo>
                  <a:cubicBezTo>
                    <a:pt x="225270" y="178290"/>
                    <a:pt x="233370" y="175500"/>
                    <a:pt x="237600" y="169110"/>
                  </a:cubicBezTo>
                  <a:cubicBezTo>
                    <a:pt x="241830" y="162810"/>
                    <a:pt x="241380" y="154440"/>
                    <a:pt x="236520" y="148590"/>
                  </a:cubicBezTo>
                  <a:lnTo>
                    <a:pt x="224280" y="133920"/>
                  </a:lnTo>
                  <a:cubicBezTo>
                    <a:pt x="215280" y="123120"/>
                    <a:pt x="215370" y="107370"/>
                    <a:pt x="224550" y="96750"/>
                  </a:cubicBezTo>
                  <a:lnTo>
                    <a:pt x="238680" y="80280"/>
                  </a:lnTo>
                  <a:cubicBezTo>
                    <a:pt x="246600" y="71010"/>
                    <a:pt x="247860" y="57780"/>
                    <a:pt x="241830" y="47250"/>
                  </a:cubicBezTo>
                  <a:lnTo>
                    <a:pt x="239670" y="43470"/>
                  </a:lnTo>
                  <a:cubicBezTo>
                    <a:pt x="236520" y="43290"/>
                    <a:pt x="233460" y="43200"/>
                    <a:pt x="230310" y="43200"/>
                  </a:cubicBezTo>
                  <a:cubicBezTo>
                    <a:pt x="146790" y="43200"/>
                    <a:pt x="75960" y="98010"/>
                    <a:pt x="51930" y="173700"/>
                  </a:cubicBezTo>
                  <a:close/>
                  <a:moveTo>
                    <a:pt x="417600" y="230400"/>
                  </a:moveTo>
                  <a:cubicBezTo>
                    <a:pt x="417600" y="197280"/>
                    <a:pt x="408960" y="166140"/>
                    <a:pt x="393840" y="139050"/>
                  </a:cubicBezTo>
                  <a:lnTo>
                    <a:pt x="370800" y="148320"/>
                  </a:lnTo>
                  <a:cubicBezTo>
                    <a:pt x="356670" y="153990"/>
                    <a:pt x="349380" y="169740"/>
                    <a:pt x="354150" y="184140"/>
                  </a:cubicBezTo>
                  <a:lnTo>
                    <a:pt x="369360" y="229770"/>
                  </a:lnTo>
                  <a:cubicBezTo>
                    <a:pt x="372510" y="239130"/>
                    <a:pt x="380160" y="246240"/>
                    <a:pt x="389700" y="248580"/>
                  </a:cubicBezTo>
                  <a:lnTo>
                    <a:pt x="415890" y="255150"/>
                  </a:lnTo>
                  <a:cubicBezTo>
                    <a:pt x="416970" y="247050"/>
                    <a:pt x="417510" y="238770"/>
                    <a:pt x="417510" y="230400"/>
                  </a:cubicBezTo>
                  <a:lnTo>
                    <a:pt x="417600" y="230400"/>
                  </a:lnTo>
                  <a:close/>
                  <a:moveTo>
                    <a:pt x="0" y="230400"/>
                  </a:moveTo>
                  <a:cubicBezTo>
                    <a:pt x="0" y="169294"/>
                    <a:pt x="24275" y="110691"/>
                    <a:pt x="67483" y="67483"/>
                  </a:cubicBezTo>
                  <a:cubicBezTo>
                    <a:pt x="110691" y="24274"/>
                    <a:pt x="169295" y="0"/>
                    <a:pt x="230400" y="0"/>
                  </a:cubicBezTo>
                  <a:cubicBezTo>
                    <a:pt x="291506" y="0"/>
                    <a:pt x="350109" y="24274"/>
                    <a:pt x="393318" y="67483"/>
                  </a:cubicBezTo>
                  <a:cubicBezTo>
                    <a:pt x="436526" y="110691"/>
                    <a:pt x="460800" y="169294"/>
                    <a:pt x="460800" y="230400"/>
                  </a:cubicBezTo>
                  <a:cubicBezTo>
                    <a:pt x="460800" y="291506"/>
                    <a:pt x="436526" y="350109"/>
                    <a:pt x="393318" y="393317"/>
                  </a:cubicBezTo>
                  <a:cubicBezTo>
                    <a:pt x="350109" y="436526"/>
                    <a:pt x="291506" y="460800"/>
                    <a:pt x="230400" y="460800"/>
                  </a:cubicBezTo>
                  <a:cubicBezTo>
                    <a:pt x="169295" y="460800"/>
                    <a:pt x="110691" y="436526"/>
                    <a:pt x="67483" y="393317"/>
                  </a:cubicBezTo>
                  <a:cubicBezTo>
                    <a:pt x="24275" y="350109"/>
                    <a:pt x="0" y="291506"/>
                    <a:pt x="0" y="23040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5" name="Google Shape;325;p41"/>
          <p:cNvGrpSpPr/>
          <p:nvPr/>
        </p:nvGrpSpPr>
        <p:grpSpPr>
          <a:xfrm>
            <a:off x="804249" y="1511152"/>
            <a:ext cx="409320" cy="409320"/>
            <a:chOff x="10737850" y="3322674"/>
            <a:chExt cx="900000" cy="900000"/>
          </a:xfrm>
        </p:grpSpPr>
        <p:sp>
          <p:nvSpPr>
            <p:cNvPr id="326" name="Google Shape;326;p41"/>
            <p:cNvSpPr/>
            <p:nvPr/>
          </p:nvSpPr>
          <p:spPr>
            <a:xfrm>
              <a:off x="10737850" y="3322674"/>
              <a:ext cx="900000" cy="900000"/>
            </a:xfrm>
            <a:custGeom>
              <a:rect b="b" l="l" r="r" t="t"/>
              <a:pathLst>
                <a:path extrusionOk="0" h="900000" w="900000">
                  <a:moveTo>
                    <a:pt x="0" y="288000"/>
                  </a:moveTo>
                  <a:cubicBezTo>
                    <a:pt x="0" y="187191"/>
                    <a:pt x="0" y="136786"/>
                    <a:pt x="19619" y="98282"/>
                  </a:cubicBezTo>
                  <a:cubicBezTo>
                    <a:pt x="36876" y="64413"/>
                    <a:pt x="64413" y="36876"/>
                    <a:pt x="98282" y="19619"/>
                  </a:cubicBezTo>
                  <a:cubicBezTo>
                    <a:pt x="136786" y="0"/>
                    <a:pt x="187191" y="0"/>
                    <a:pt x="288000" y="0"/>
                  </a:cubicBezTo>
                  <a:lnTo>
                    <a:pt x="612000" y="0"/>
                  </a:lnTo>
                  <a:cubicBezTo>
                    <a:pt x="712809" y="0"/>
                    <a:pt x="763214" y="0"/>
                    <a:pt x="801718" y="19619"/>
                  </a:cubicBezTo>
                  <a:cubicBezTo>
                    <a:pt x="835588" y="36876"/>
                    <a:pt x="863124" y="64413"/>
                    <a:pt x="880381" y="98282"/>
                  </a:cubicBezTo>
                  <a:cubicBezTo>
                    <a:pt x="900000" y="136786"/>
                    <a:pt x="900000" y="187191"/>
                    <a:pt x="900000" y="288000"/>
                  </a:cubicBezTo>
                  <a:lnTo>
                    <a:pt x="900000" y="612000"/>
                  </a:lnTo>
                  <a:cubicBezTo>
                    <a:pt x="900000" y="712809"/>
                    <a:pt x="900000" y="763214"/>
                    <a:pt x="880381" y="801718"/>
                  </a:cubicBezTo>
                  <a:cubicBezTo>
                    <a:pt x="863124" y="835588"/>
                    <a:pt x="835588" y="863124"/>
                    <a:pt x="801718" y="880381"/>
                  </a:cubicBezTo>
                  <a:cubicBezTo>
                    <a:pt x="763214" y="900000"/>
                    <a:pt x="712809" y="900000"/>
                    <a:pt x="612000" y="900000"/>
                  </a:cubicBezTo>
                  <a:lnTo>
                    <a:pt x="288000" y="900000"/>
                  </a:lnTo>
                  <a:cubicBezTo>
                    <a:pt x="187191" y="900000"/>
                    <a:pt x="136786" y="900000"/>
                    <a:pt x="98282" y="880381"/>
                  </a:cubicBezTo>
                  <a:cubicBezTo>
                    <a:pt x="64413" y="863124"/>
                    <a:pt x="36876" y="835588"/>
                    <a:pt x="19619" y="801718"/>
                  </a:cubicBezTo>
                  <a:cubicBezTo>
                    <a:pt x="0" y="763214"/>
                    <a:pt x="0" y="712809"/>
                    <a:pt x="0" y="612000"/>
                  </a:cubicBezTo>
                  <a:lnTo>
                    <a:pt x="0" y="288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41"/>
            <p:cNvSpPr/>
            <p:nvPr/>
          </p:nvSpPr>
          <p:spPr>
            <a:xfrm>
              <a:off x="11015049" y="3542277"/>
              <a:ext cx="345599" cy="459607"/>
            </a:xfrm>
            <a:custGeom>
              <a:rect b="b" l="l" r="r" t="t"/>
              <a:pathLst>
                <a:path extrusionOk="0" h="459607" w="345599">
                  <a:moveTo>
                    <a:pt x="194130" y="449280"/>
                  </a:moveTo>
                  <a:cubicBezTo>
                    <a:pt x="240300" y="391500"/>
                    <a:pt x="345600" y="251460"/>
                    <a:pt x="345600" y="172800"/>
                  </a:cubicBezTo>
                  <a:cubicBezTo>
                    <a:pt x="345600" y="77400"/>
                    <a:pt x="268200" y="0"/>
                    <a:pt x="172800" y="0"/>
                  </a:cubicBezTo>
                  <a:cubicBezTo>
                    <a:pt x="77400" y="0"/>
                    <a:pt x="0" y="77400"/>
                    <a:pt x="0" y="172800"/>
                  </a:cubicBezTo>
                  <a:cubicBezTo>
                    <a:pt x="0" y="251460"/>
                    <a:pt x="105300" y="391500"/>
                    <a:pt x="151470" y="449280"/>
                  </a:cubicBezTo>
                  <a:cubicBezTo>
                    <a:pt x="162540" y="463050"/>
                    <a:pt x="183060" y="463050"/>
                    <a:pt x="194130" y="449280"/>
                  </a:cubicBezTo>
                  <a:close/>
                  <a:moveTo>
                    <a:pt x="172800" y="115200"/>
                  </a:moveTo>
                  <a:cubicBezTo>
                    <a:pt x="188077" y="115200"/>
                    <a:pt x="202728" y="121269"/>
                    <a:pt x="213530" y="132071"/>
                  </a:cubicBezTo>
                  <a:cubicBezTo>
                    <a:pt x="224332" y="142872"/>
                    <a:pt x="230400" y="157523"/>
                    <a:pt x="230400" y="172800"/>
                  </a:cubicBezTo>
                  <a:cubicBezTo>
                    <a:pt x="230400" y="188077"/>
                    <a:pt x="224332" y="202727"/>
                    <a:pt x="213530" y="213530"/>
                  </a:cubicBezTo>
                  <a:cubicBezTo>
                    <a:pt x="202728" y="224331"/>
                    <a:pt x="188077" y="230400"/>
                    <a:pt x="172800" y="230400"/>
                  </a:cubicBezTo>
                  <a:cubicBezTo>
                    <a:pt x="157524" y="230400"/>
                    <a:pt x="142873" y="224331"/>
                    <a:pt x="132071" y="213530"/>
                  </a:cubicBezTo>
                  <a:cubicBezTo>
                    <a:pt x="121269" y="202727"/>
                    <a:pt x="115200" y="188077"/>
                    <a:pt x="115200" y="172800"/>
                  </a:cubicBezTo>
                  <a:cubicBezTo>
                    <a:pt x="115200" y="157523"/>
                    <a:pt x="121269" y="142872"/>
                    <a:pt x="132071" y="132071"/>
                  </a:cubicBezTo>
                  <a:cubicBezTo>
                    <a:pt x="142873" y="121269"/>
                    <a:pt x="157524" y="115200"/>
                    <a:pt x="172800" y="11520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20775" lIns="41575" spcFirstLastPara="1" rIns="41575" wrap="square" tIns="207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QIWI Business">
  <a:themeElements>
    <a:clrScheme name="Пользовательские 1">
      <a:dk1>
        <a:srgbClr val="102233"/>
      </a:dk1>
      <a:lt1>
        <a:srgbClr val="FFFFFF"/>
      </a:lt1>
      <a:dk2>
        <a:srgbClr val="F6F8FB"/>
      </a:dk2>
      <a:lt2>
        <a:srgbClr val="E9EEF6"/>
      </a:lt2>
      <a:accent1>
        <a:srgbClr val="00C7FF"/>
      </a:accent1>
      <a:accent2>
        <a:srgbClr val="54D390"/>
      </a:accent2>
      <a:accent3>
        <a:srgbClr val="E6F9FF"/>
      </a:accent3>
      <a:accent4>
        <a:srgbClr val="EEFBF3"/>
      </a:accent4>
      <a:accent5>
        <a:srgbClr val="C6E2FF"/>
      </a:accent5>
      <a:accent6>
        <a:srgbClr val="59677C"/>
      </a:accent6>
      <a:hlink>
        <a:srgbClr val="00C7FF"/>
      </a:hlink>
      <a:folHlink>
        <a:srgbClr val="00C7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